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4" r:id="rId2"/>
    <p:sldId id="256" r:id="rId3"/>
    <p:sldId id="257" r:id="rId4"/>
    <p:sldId id="258" r:id="rId5"/>
    <p:sldId id="275" r:id="rId6"/>
    <p:sldId id="267" r:id="rId7"/>
    <p:sldId id="268" r:id="rId8"/>
    <p:sldId id="269" r:id="rId9"/>
    <p:sldId id="277" r:id="rId10"/>
    <p:sldId id="270" r:id="rId11"/>
    <p:sldId id="271" r:id="rId12"/>
    <p:sldId id="272" r:id="rId13"/>
    <p:sldId id="273" r:id="rId14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2" autoAdjust="0"/>
    <p:restoredTop sz="94660"/>
  </p:normalViewPr>
  <p:slideViewPr>
    <p:cSldViewPr snapToGrid="0">
      <p:cViewPr varScale="1">
        <p:scale>
          <a:sx n="88" d="100"/>
          <a:sy n="88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12/06/2025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2182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12/06/2025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3391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12/06/2025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4979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12/06/2025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9464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12/06/2025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362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12/06/2025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405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12/06/2025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152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12/06/2025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2715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12/06/2025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98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12/06/2025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6280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12/06/2025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732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DFC2E-42E8-4F7C-A1B7-949DCE84FA1F}" type="datetimeFigureOut">
              <a:rPr lang="es-ES" smtClean="0"/>
              <a:t>12/06/2025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421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290" y="566670"/>
            <a:ext cx="10515600" cy="5576553"/>
          </a:xfrm>
          <a:gradFill>
            <a:gsLst>
              <a:gs pos="0">
                <a:schemeClr val="bg2">
                  <a:tint val="93000"/>
                  <a:satMod val="150000"/>
                  <a:shade val="98000"/>
                  <a:lumMod val="102000"/>
                </a:schemeClr>
              </a:gs>
              <a:gs pos="50000">
                <a:schemeClr val="bg2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bg2">
                  <a:shade val="63000"/>
                  <a:satMod val="12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ctr"/>
            <a:r>
              <a:rPr lang="es-EC" sz="5400" b="1" dirty="0" smtClean="0">
                <a:latin typeface="Arial Narrow" panose="020B0606020202030204" pitchFamily="34" charset="0"/>
              </a:rPr>
              <a:t>RENDICION DE CUENTAS DEL</a:t>
            </a:r>
            <a:br>
              <a:rPr lang="es-EC" sz="5400" b="1" dirty="0" smtClean="0">
                <a:latin typeface="Arial Narrow" panose="020B0606020202030204" pitchFamily="34" charset="0"/>
              </a:rPr>
            </a:br>
            <a:r>
              <a:rPr lang="es-EC" sz="5400" b="1" dirty="0" smtClean="0">
                <a:latin typeface="Arial Narrow" panose="020B0606020202030204" pitchFamily="34" charset="0"/>
              </a:rPr>
              <a:t>GOBIERNO PARROQUIAL DE COTOGCHOA</a:t>
            </a:r>
            <a:br>
              <a:rPr lang="es-EC" sz="5400" b="1" dirty="0" smtClean="0">
                <a:latin typeface="Arial Narrow" panose="020B0606020202030204" pitchFamily="34" charset="0"/>
              </a:rPr>
            </a:br>
            <a:r>
              <a:rPr lang="es-EC" sz="5400" b="1" dirty="0" smtClean="0">
                <a:latin typeface="Arial Narrow" panose="020B0606020202030204" pitchFamily="34" charset="0"/>
              </a:rPr>
              <a:t>AÑO 2024</a:t>
            </a:r>
            <a:r>
              <a:rPr lang="es-EC" sz="5400" b="1" dirty="0">
                <a:latin typeface="Arial Narrow" panose="020B0606020202030204" pitchFamily="34" charset="0"/>
              </a:rPr>
              <a:t/>
            </a:r>
            <a:br>
              <a:rPr lang="es-EC" sz="5400" b="1" dirty="0">
                <a:latin typeface="Arial Narrow" panose="020B0606020202030204" pitchFamily="34" charset="0"/>
              </a:rPr>
            </a:br>
            <a:r>
              <a:rPr lang="es-EC" sz="5400" b="1" dirty="0" smtClean="0">
                <a:latin typeface="Arial Narrow" panose="020B0606020202030204" pitchFamily="34" charset="0"/>
              </a:rPr>
              <a:t> </a:t>
            </a:r>
            <a:endParaRPr lang="es-EC" sz="5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30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72956"/>
            <a:ext cx="9144000" cy="491319"/>
          </a:xfrm>
        </p:spPr>
        <p:txBody>
          <a:bodyPr>
            <a:normAutofit/>
          </a:bodyPr>
          <a:lstStyle/>
          <a:p>
            <a:r>
              <a:rPr lang="es-ES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INGRESOS DEL G.A.D. PARROQUIAL DE COTOGCHOA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097798"/>
              </p:ext>
            </p:extLst>
          </p:nvPr>
        </p:nvGraphicFramePr>
        <p:xfrm>
          <a:off x="876694" y="934232"/>
          <a:ext cx="10461866" cy="5642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6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5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915">
                <a:tc>
                  <a:txBody>
                    <a:bodyPr/>
                    <a:lstStyle/>
                    <a:p>
                      <a:r>
                        <a:rPr lang="es-ES" dirty="0"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VALOR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r>
                        <a:rPr lang="es-ES" sz="2000" b="1" dirty="0">
                          <a:latin typeface="Arial Narrow" panose="020B0606020202030204" pitchFamily="34" charset="0"/>
                        </a:rPr>
                        <a:t>INGRESOS DEL MINISTERIO</a:t>
                      </a:r>
                      <a:r>
                        <a:rPr lang="es-ES" sz="2000" b="1" baseline="0" dirty="0">
                          <a:latin typeface="Arial Narrow" panose="020B0606020202030204" pitchFamily="34" charset="0"/>
                        </a:rPr>
                        <a:t> DE FINANZAS</a:t>
                      </a:r>
                      <a:endParaRPr lang="es-ES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latin typeface="Arial Narrow" panose="020B0606020202030204" pitchFamily="34" charset="0"/>
                        </a:rPr>
                        <a:t>APORTES A JUNTAS PARROQUIALES RURALES  (30%)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es-ES" sz="2000" dirty="0" smtClean="0">
                          <a:latin typeface="Arial Narrow" panose="020B0606020202030204" pitchFamily="34" charset="0"/>
                        </a:rPr>
                        <a:t>70.125,00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latin typeface="Arial Narrow" panose="020B0606020202030204" pitchFamily="34" charset="0"/>
                        </a:rPr>
                        <a:t>APORTES A JUNTAS PARROQUIALES</a:t>
                      </a:r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 RURALES (70%)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latin typeface="Arial Narrow" panose="020B0606020202030204" pitchFamily="34" charset="0"/>
                        </a:rPr>
                        <a:t>110.871,56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138">
                <a:tc>
                  <a:txBody>
                    <a:bodyPr/>
                    <a:lstStyle/>
                    <a:p>
                      <a:pPr algn="r"/>
                      <a:r>
                        <a:rPr lang="es-ES" sz="2000" b="1" dirty="0"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 smtClean="0">
                          <a:latin typeface="Arial Narrow" panose="020B0606020202030204" pitchFamily="34" charset="0"/>
                        </a:rPr>
                        <a:t>180.996,56</a:t>
                      </a:r>
                      <a:endParaRPr lang="es-ES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INGRESOS DE AUTOGESTION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0219">
                <a:tc>
                  <a:txBody>
                    <a:bodyPr/>
                    <a:lstStyle/>
                    <a:p>
                      <a:pPr algn="l"/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MAQUINARIA Y EQUIPO</a:t>
                      </a:r>
                    </a:p>
                    <a:p>
                      <a:pPr algn="l"/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(Alquiler de tractor agrícola)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es-ES" sz="1900" dirty="0" smtClean="0">
                          <a:latin typeface="Arial Narrow" panose="020B0606020202030204" pitchFamily="34" charset="0"/>
                        </a:rPr>
                        <a:t>6.267,00</a:t>
                      </a:r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450">
                <a:tc>
                  <a:txBody>
                    <a:bodyPr/>
                    <a:lstStyle/>
                    <a:p>
                      <a:pPr algn="l"/>
                      <a:r>
                        <a:rPr lang="es-ES" sz="1900" b="1" baseline="0" dirty="0" smtClean="0">
                          <a:latin typeface="Arial Narrow" panose="020B0606020202030204" pitchFamily="34" charset="0"/>
                        </a:rPr>
                        <a:t>OTROS INGRESOS NO ESPECIFICADOS</a:t>
                      </a:r>
                      <a:endParaRPr lang="es-ES" sz="1900" b="1" baseline="0" dirty="0"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es-ES" sz="1600" baseline="0" dirty="0" smtClean="0">
                          <a:latin typeface="Arial Narrow" panose="020B0606020202030204" pitchFamily="34" charset="0"/>
                        </a:rPr>
                        <a:t>(Ingreso de levantamiento de textos de los pliegos)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es-ES" sz="1900" dirty="0" smtClean="0">
                          <a:latin typeface="Arial Narrow" panose="020B0606020202030204" pitchFamily="34" charset="0"/>
                        </a:rPr>
                        <a:t>1.193,33</a:t>
                      </a:r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pPr algn="l"/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SALDO EN </a:t>
                      </a:r>
                      <a:r>
                        <a:rPr lang="es-ES" sz="1900" b="1" u="none" dirty="0">
                          <a:latin typeface="Arial Narrow" panose="020B0606020202030204" pitchFamily="34" charset="0"/>
                        </a:rPr>
                        <a:t>CAJA</a:t>
                      </a:r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 BANCOS </a:t>
                      </a:r>
                      <a:endParaRPr lang="es-ES" sz="1900" b="1" dirty="0" smtClean="0"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es-ES" sz="1600" b="0" dirty="0" smtClean="0">
                          <a:latin typeface="Arial Narrow" panose="020B0606020202030204" pitchFamily="34" charset="0"/>
                        </a:rPr>
                        <a:t>(Saldo</a:t>
                      </a:r>
                      <a:r>
                        <a:rPr lang="es-ES" sz="1600" b="0" baseline="0" dirty="0" smtClean="0">
                          <a:latin typeface="Arial Narrow" panose="020B0606020202030204" pitchFamily="34" charset="0"/>
                        </a:rPr>
                        <a:t> en bancos </a:t>
                      </a:r>
                      <a:r>
                        <a:rPr lang="es-ES" sz="1600" b="0" dirty="0" smtClean="0">
                          <a:latin typeface="Arial Narrow" panose="020B0606020202030204" pitchFamily="34" charset="0"/>
                        </a:rPr>
                        <a:t>año</a:t>
                      </a:r>
                      <a:r>
                        <a:rPr lang="es-ES" sz="1600" b="0" baseline="0" dirty="0" smtClean="0">
                          <a:latin typeface="Arial Narrow" panose="020B0606020202030204" pitchFamily="34" charset="0"/>
                        </a:rPr>
                        <a:t> 2023)</a:t>
                      </a:r>
                      <a:endParaRPr lang="es-ES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 smtClean="0">
                          <a:latin typeface="Arial Narrow" panose="020B0606020202030204" pitchFamily="34" charset="0"/>
                        </a:rPr>
                        <a:t>56.489,30</a:t>
                      </a:r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0219">
                <a:tc>
                  <a:txBody>
                    <a:bodyPr/>
                    <a:lstStyle/>
                    <a:p>
                      <a:pPr algn="l"/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es-ES" sz="1900" b="1" baseline="0" dirty="0">
                          <a:latin typeface="Arial Narrow" panose="020B0606020202030204" pitchFamily="34" charset="0"/>
                        </a:rPr>
                        <a:t> CUENTAS POR COBRAR</a:t>
                      </a:r>
                      <a:endParaRPr lang="es-ES" sz="1900" b="1" dirty="0"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(Transferencias del Ministerio de Finanzas de noviembre y diciembre año 2023)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9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1900" dirty="0" smtClean="0">
                          <a:latin typeface="Arial Narrow" panose="020B0606020202030204" pitchFamily="34" charset="0"/>
                        </a:rPr>
                        <a:t>33.104,80</a:t>
                      </a:r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pPr algn="r"/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1" dirty="0" smtClean="0">
                          <a:latin typeface="Arial Narrow" panose="020B0606020202030204" pitchFamily="34" charset="0"/>
                        </a:rPr>
                        <a:t>97.054,43</a:t>
                      </a:r>
                      <a:endParaRPr lang="es-ES" sz="19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5003">
                <a:tc>
                  <a:txBody>
                    <a:bodyPr/>
                    <a:lstStyle/>
                    <a:p>
                      <a:pPr algn="r"/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TOTAL DE INGRESOS DEL G.A.D. DEL AÑO </a:t>
                      </a:r>
                      <a:r>
                        <a:rPr lang="es-ES" sz="1900" b="1" dirty="0" smtClean="0">
                          <a:latin typeface="Arial Narrow" panose="020B0606020202030204" pitchFamily="34" charset="0"/>
                        </a:rPr>
                        <a:t>2024</a:t>
                      </a:r>
                      <a:endParaRPr lang="es-ES" sz="19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1" dirty="0" smtClean="0">
                          <a:latin typeface="Arial Narrow" panose="020B0606020202030204" pitchFamily="34" charset="0"/>
                        </a:rPr>
                        <a:t>278.050,99</a:t>
                      </a:r>
                      <a:endParaRPr lang="es-ES" sz="19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28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5753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GASTOS </a:t>
            </a:r>
            <a:r>
              <a:rPr lang="es-ES" sz="24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CORRIENTES EN PERSONAL </a:t>
            </a:r>
            <a:endParaRPr lang="es-ES" sz="24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330654"/>
              </p:ext>
            </p:extLst>
          </p:nvPr>
        </p:nvGraphicFramePr>
        <p:xfrm>
          <a:off x="171450" y="1210491"/>
          <a:ext cx="11182350" cy="4545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0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1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3187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 Narrow" panose="020B0606020202030204" pitchFamily="34" charset="0"/>
                        </a:rPr>
                        <a:t>VALOR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5431">
                <a:tc>
                  <a:txBody>
                    <a:bodyPr/>
                    <a:lstStyle/>
                    <a:p>
                      <a:r>
                        <a:rPr lang="es-ES" sz="2000" b="1" dirty="0">
                          <a:latin typeface="Arial Narrow" panose="020B0606020202030204" pitchFamily="34" charset="0"/>
                        </a:rPr>
                        <a:t>REMUNERACIÓNES UNIFICADAS</a:t>
                      </a:r>
                      <a:r>
                        <a:rPr lang="es-ES" sz="2000" b="1" baseline="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2000" b="1" baseline="0" dirty="0" smtClean="0">
                          <a:latin typeface="Arial Narrow" panose="020B0606020202030204" pitchFamily="34" charset="0"/>
                        </a:rPr>
                        <a:t>+ BENEFICIOS DE LEY                                  </a:t>
                      </a:r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es-ES" sz="2000" baseline="0" dirty="0" smtClean="0">
                          <a:latin typeface="Arial Narrow" panose="020B0606020202030204" pitchFamily="34" charset="0"/>
                        </a:rPr>
                        <a:t>Presidenta, Vocales y Secretaria </a:t>
                      </a:r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–</a:t>
                      </a:r>
                      <a:r>
                        <a:rPr lang="es-ES" sz="2000" baseline="0" dirty="0" smtClean="0">
                          <a:latin typeface="Arial Narrow" panose="020B0606020202030204" pitchFamily="34" charset="0"/>
                        </a:rPr>
                        <a:t>Tesorera) 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latin typeface="Arial Narrow" panose="020B0606020202030204" pitchFamily="34" charset="0"/>
                        </a:rPr>
                        <a:t>62508.14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7257"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latin typeface="Arial Narrow" panose="020B0606020202030204" pitchFamily="34" charset="0"/>
                        </a:rPr>
                        <a:t>                                            </a:t>
                      </a:r>
                      <a:endParaRPr lang="es-ES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695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85784"/>
            <a:ext cx="10515600" cy="781482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GASTOS  CORRIENTES </a:t>
            </a:r>
            <a:r>
              <a:rPr lang="es-ES" sz="24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BIENES Y SERVICIOS DE CONSUMO</a:t>
            </a:r>
            <a:r>
              <a:rPr lang="es-ES" sz="2400" b="1" dirty="0" smtClean="0">
                <a:latin typeface="Arial Narrow" panose="020B0606020202030204" pitchFamily="34" charset="0"/>
              </a:rPr>
              <a:t> </a:t>
            </a:r>
            <a:endParaRPr lang="es-ES" sz="24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609447"/>
              </p:ext>
            </p:extLst>
          </p:nvPr>
        </p:nvGraphicFramePr>
        <p:xfrm>
          <a:off x="214314" y="714381"/>
          <a:ext cx="10967492" cy="6037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60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696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VALOR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546"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AGUA POTABLE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 Narrow" panose="020B0606020202030204" pitchFamily="34" charset="0"/>
                        </a:rPr>
                        <a:t>      </a:t>
                      </a:r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190,17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860"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ENERGÍA ELÉCTRICA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 Narrow" panose="020B0606020202030204" pitchFamily="34" charset="0"/>
                        </a:rPr>
                        <a:t>     </a:t>
                      </a:r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196,54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509"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TELECOMUNICACIONES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 Narrow" panose="020B0606020202030204" pitchFamily="34" charset="0"/>
                        </a:rPr>
                        <a:t>     </a:t>
                      </a:r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489,70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446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Arial Narrow" panose="020B0606020202030204" pitchFamily="34" charset="0"/>
                        </a:rPr>
                        <a:t>COMBUSTIBLES </a:t>
                      </a:r>
                      <a:r>
                        <a:rPr lang="es-ES" sz="1600" b="0" dirty="0" smtClean="0">
                          <a:latin typeface="Arial Narrow" panose="020B0606020202030204" pitchFamily="34" charset="0"/>
                        </a:rPr>
                        <a:t>(Diésel de la camioneta del GAD)</a:t>
                      </a:r>
                      <a:endParaRPr lang="es-ES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     588,88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618368"/>
                  </a:ext>
                </a:extLst>
              </a:tr>
              <a:tr h="374469"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PASAJES AL INTERIOR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 Narrow" panose="020B0606020202030204" pitchFamily="34" charset="0"/>
                        </a:rPr>
                        <a:t>       </a:t>
                      </a:r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32,80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259150"/>
                  </a:ext>
                </a:extLst>
              </a:tr>
              <a:tr h="330925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Arial Narrow" panose="020B0606020202030204" pitchFamily="34" charset="0"/>
                        </a:rPr>
                        <a:t>VEHICULOS</a:t>
                      </a:r>
                      <a:r>
                        <a:rPr lang="es-ES" sz="1600" b="1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1600" b="0" baseline="0" dirty="0" smtClean="0">
                          <a:latin typeface="Arial Narrow" panose="020B0606020202030204" pitchFamily="34" charset="0"/>
                        </a:rPr>
                        <a:t>(Mantenimiento de la camioneta)</a:t>
                      </a:r>
                      <a:endParaRPr lang="es-ES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    905,00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915519"/>
                  </a:ext>
                </a:extLst>
              </a:tr>
              <a:tr h="370114"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ARRENDAMIENTO Y LICENCIAS DE EQUIPOS INFORMATICOS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 Narrow" panose="020B0606020202030204" pitchFamily="34" charset="0"/>
                        </a:rPr>
                        <a:t>    </a:t>
                      </a:r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250,00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075674"/>
                  </a:ext>
                </a:extLst>
              </a:tr>
              <a:tr h="374469">
                <a:tc>
                  <a:txBody>
                    <a:bodyPr/>
                    <a:lstStyle/>
                    <a:p>
                      <a:r>
                        <a:rPr lang="es-ES" sz="1600" b="1" baseline="0" dirty="0">
                          <a:latin typeface="Arial Narrow" panose="020B0606020202030204" pitchFamily="34" charset="0"/>
                        </a:rPr>
                        <a:t>MANTENIMIENTO Y REPARACION DE EQUIPOS INFORMATICOS </a:t>
                      </a:r>
                      <a:endParaRPr lang="es-ES" sz="16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 Narrow" panose="020B0606020202030204" pitchFamily="34" charset="0"/>
                        </a:rPr>
                        <a:t>    </a:t>
                      </a:r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424,00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925"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MATERIALES DE OFICINA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 Narrow" panose="020B0606020202030204" pitchFamily="34" charset="0"/>
                        </a:rPr>
                        <a:t>     </a:t>
                      </a:r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630,10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445"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MATERIALES DE ASEO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 Narrow" panose="020B0606020202030204" pitchFamily="34" charset="0"/>
                        </a:rPr>
                        <a:t>    </a:t>
                      </a:r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 394,18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634"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REPUESTOS Y </a:t>
                      </a:r>
                      <a:r>
                        <a:rPr lang="es-ES" sz="1600" b="1" dirty="0" smtClean="0">
                          <a:latin typeface="Arial Narrow" panose="020B0606020202030204" pitchFamily="34" charset="0"/>
                        </a:rPr>
                        <a:t>ACCESORIOS (Mantenimiento de la camioneta)</a:t>
                      </a:r>
                      <a:endParaRPr lang="es-ES" sz="16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 1.366,31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6091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Arial Narrow" panose="020B0606020202030204" pitchFamily="34" charset="0"/>
                        </a:rPr>
                        <a:t>TASAS GENERALES </a:t>
                      </a:r>
                      <a:r>
                        <a:rPr lang="es-ES" sz="1600" b="0" dirty="0" smtClean="0">
                          <a:latin typeface="Arial Narrow" panose="020B0606020202030204" pitchFamily="34" charset="0"/>
                        </a:rPr>
                        <a:t>(Matricula de la camioneta)</a:t>
                      </a:r>
                      <a:endParaRPr lang="es-ES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    179,24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10665"/>
                  </a:ext>
                </a:extLst>
              </a:tr>
              <a:tr h="352697"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SEGUROS (Seguro de la camioneta y fidelidad)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 1.354,96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1342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COMISIONES BANCARIAS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 Narrow" panose="020B0606020202030204" pitchFamily="34" charset="0"/>
                        </a:rPr>
                        <a:t>      </a:t>
                      </a:r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45,49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136709"/>
                  </a:ext>
                </a:extLst>
              </a:tr>
              <a:tr h="309154"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AL GOBIERNO CENTRAL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 Narrow" panose="020B0606020202030204" pitchFamily="34" charset="0"/>
                        </a:rPr>
                        <a:t>    </a:t>
                      </a:r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896,86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458996"/>
                  </a:ext>
                </a:extLst>
              </a:tr>
              <a:tr h="412382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Arial Narrow" panose="020B0606020202030204" pitchFamily="34" charset="0"/>
                        </a:rPr>
                        <a:t>                       TOTAL </a:t>
                      </a:r>
                      <a:r>
                        <a:rPr lang="es-ES" sz="1600" b="1" dirty="0">
                          <a:latin typeface="Arial Narrow" panose="020B0606020202030204" pitchFamily="34" charset="0"/>
                        </a:rPr>
                        <a:t>DE GASTOS CORRIENTES </a:t>
                      </a:r>
                      <a:r>
                        <a:rPr lang="es-ES" sz="1600" b="1" dirty="0" smtClean="0">
                          <a:latin typeface="Arial Narrow" panose="020B0606020202030204" pitchFamily="34" charset="0"/>
                        </a:rPr>
                        <a:t>BIENES</a:t>
                      </a:r>
                      <a:r>
                        <a:rPr lang="es-ES" sz="1600" b="1" baseline="0" dirty="0" smtClean="0">
                          <a:latin typeface="Arial Narrow" panose="020B0606020202030204" pitchFamily="34" charset="0"/>
                        </a:rPr>
                        <a:t> Y SERVICIOS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latin typeface="Arial Narrow" panose="020B0606020202030204" pitchFamily="34" charset="0"/>
                        </a:rPr>
                        <a:t>7.944,23</a:t>
                      </a:r>
                      <a:endParaRPr lang="es-ES" sz="16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076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56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290" y="566670"/>
            <a:ext cx="10515600" cy="557655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es-MX" b="1" dirty="0">
                <a:latin typeface="Arial Narrow" panose="020B0606020202030204" pitchFamily="34" charset="0"/>
              </a:rPr>
              <a:t>GASTO DE </a:t>
            </a:r>
            <a:r>
              <a:rPr lang="es-MX" b="1" dirty="0" smtClean="0">
                <a:latin typeface="Arial Narrow" panose="020B0606020202030204" pitchFamily="34" charset="0"/>
              </a:rPr>
              <a:t>INVERSIÓN</a:t>
            </a:r>
            <a:r>
              <a:rPr lang="es-EC" b="1" dirty="0" smtClean="0">
                <a:latin typeface="Arial Narrow" panose="020B0606020202030204" pitchFamily="34" charset="0"/>
              </a:rPr>
              <a:t/>
            </a:r>
            <a:br>
              <a:rPr lang="es-EC" b="1" dirty="0" smtClean="0">
                <a:latin typeface="Arial Narrow" panose="020B0606020202030204" pitchFamily="34" charset="0"/>
              </a:rPr>
            </a:br>
            <a:r>
              <a:rPr lang="es-MX" dirty="0">
                <a:latin typeface="Arial Narrow" panose="020B0606020202030204" pitchFamily="34" charset="0"/>
              </a:rPr>
              <a:t>POR PROYECTOS DE ACUERDO AL PLAN DE DESARROLLO Y ORDENAMIENTO TERRITORIAL DE LA PARROQUIA DE COTOGCHOA</a:t>
            </a:r>
            <a:br>
              <a:rPr lang="es-MX" dirty="0">
                <a:latin typeface="Arial Narrow" panose="020B0606020202030204" pitchFamily="34" charset="0"/>
              </a:rPr>
            </a:br>
            <a:r>
              <a:rPr lang="es-MX" dirty="0">
                <a:latin typeface="Arial Narrow" panose="020B0606020202030204" pitchFamily="34" charset="0"/>
              </a:rPr>
              <a:t> </a:t>
            </a:r>
            <a:r>
              <a:rPr lang="es-MX" dirty="0" smtClean="0">
                <a:latin typeface="Arial Narrow" panose="020B0606020202030204" pitchFamily="34" charset="0"/>
              </a:rPr>
              <a:t>2024 </a:t>
            </a:r>
            <a:r>
              <a:rPr lang="es-MX" dirty="0">
                <a:latin typeface="Arial Narrow" panose="020B0606020202030204" pitchFamily="34" charset="0"/>
              </a:rPr>
              <a:t>– </a:t>
            </a:r>
            <a:r>
              <a:rPr lang="es-MX" dirty="0" smtClean="0">
                <a:latin typeface="Arial Narrow" panose="020B0606020202030204" pitchFamily="34" charset="0"/>
              </a:rPr>
              <a:t>2027</a:t>
            </a:r>
            <a:r>
              <a:rPr lang="es-EC" dirty="0">
                <a:latin typeface="Arial Narrow" panose="020B0606020202030204" pitchFamily="34" charset="0"/>
              </a:rPr>
              <a:t/>
            </a:r>
            <a:br>
              <a:rPr lang="es-EC" dirty="0">
                <a:latin typeface="Arial Narrow" panose="020B0606020202030204" pitchFamily="34" charset="0"/>
              </a:rPr>
            </a:br>
            <a:endParaRPr lang="es-EC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391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13057"/>
          </a:xfrm>
        </p:spPr>
        <p:txBody>
          <a:bodyPr>
            <a:normAutofit/>
          </a:bodyPr>
          <a:lstStyle/>
          <a:p>
            <a:pPr algn="ctr"/>
            <a:r>
              <a:rPr lang="es-MX" sz="3600" b="1" dirty="0">
                <a:latin typeface="Arial Narrow" panose="020B0606020202030204" pitchFamily="34" charset="0"/>
              </a:rPr>
              <a:t>COMPONENTE BIOFÍSICO</a:t>
            </a:r>
            <a:r>
              <a:rPr lang="es-MX" sz="3600" dirty="0">
                <a:latin typeface="Arial Narrow" panose="020B0606020202030204" pitchFamily="34" charset="0"/>
              </a:rPr>
              <a:t>  </a:t>
            </a:r>
            <a:r>
              <a:rPr lang="es-EC" sz="3600" dirty="0">
                <a:latin typeface="Arial Narrow" panose="020B0606020202030204" pitchFamily="34" charset="0"/>
              </a:rPr>
              <a:t/>
            </a:r>
            <a:br>
              <a:rPr lang="es-EC" sz="3600" dirty="0">
                <a:latin typeface="Arial Narrow" panose="020B0606020202030204" pitchFamily="34" charset="0"/>
              </a:rPr>
            </a:br>
            <a:r>
              <a:rPr lang="es-EC" sz="3000" dirty="0">
                <a:latin typeface="Arial Narrow" panose="020B0606020202030204" pitchFamily="34" charset="0"/>
              </a:rPr>
              <a:t>RECUPERAR ESPACIOS VERDES DE LA PARROQUIA PARA REFORESTACION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446545"/>
              </p:ext>
            </p:extLst>
          </p:nvPr>
        </p:nvGraphicFramePr>
        <p:xfrm>
          <a:off x="807868" y="2312987"/>
          <a:ext cx="10545932" cy="3759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8859">
                  <a:extLst>
                    <a:ext uri="{9D8B030D-6E8A-4147-A177-3AD203B41FA5}">
                      <a16:colId xmlns:a16="http://schemas.microsoft.com/office/drawing/2014/main" val="2661790159"/>
                    </a:ext>
                  </a:extLst>
                </a:gridCol>
                <a:gridCol w="6075017">
                  <a:extLst>
                    <a:ext uri="{9D8B030D-6E8A-4147-A177-3AD203B41FA5}">
                      <a16:colId xmlns:a16="http://schemas.microsoft.com/office/drawing/2014/main" val="3147531554"/>
                    </a:ext>
                  </a:extLst>
                </a:gridCol>
                <a:gridCol w="3062056">
                  <a:extLst>
                    <a:ext uri="{9D8B030D-6E8A-4147-A177-3AD203B41FA5}">
                      <a16:colId xmlns:a16="http://schemas.microsoft.com/office/drawing/2014/main" val="613847252"/>
                    </a:ext>
                  </a:extLst>
                </a:gridCol>
              </a:tblGrid>
              <a:tr h="706319">
                <a:tc>
                  <a:txBody>
                    <a:bodyPr/>
                    <a:lstStyle/>
                    <a:p>
                      <a:pPr algn="ctr"/>
                      <a:r>
                        <a:rPr lang="es-MX" sz="2000" dirty="0">
                          <a:latin typeface="Arial Narrow" panose="020B0606020202030204" pitchFamily="34" charset="0"/>
                        </a:rPr>
                        <a:t>CUENTA</a:t>
                      </a:r>
                      <a:endParaRPr lang="es-EC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dirty="0">
                          <a:latin typeface="Arial Narrow" panose="020B0606020202030204" pitchFamily="34" charset="0"/>
                        </a:rPr>
                        <a:t>DENOMINACIÓN</a:t>
                      </a:r>
                      <a:r>
                        <a:rPr lang="es-MX" sz="2000" baseline="0" dirty="0">
                          <a:latin typeface="Arial Narrow" panose="020B0606020202030204" pitchFamily="34" charset="0"/>
                        </a:rPr>
                        <a:t>  </a:t>
                      </a:r>
                      <a:endParaRPr lang="es-EC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dirty="0">
                          <a:latin typeface="Arial Narrow" panose="020B0606020202030204" pitchFamily="34" charset="0"/>
                        </a:rPr>
                        <a:t>VALOR</a:t>
                      </a:r>
                      <a:endParaRPr lang="es-EC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787694"/>
                  </a:ext>
                </a:extLst>
              </a:tr>
              <a:tr h="1774872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 Narrow" panose="020B0606020202030204" pitchFamily="34" charset="0"/>
                        </a:rPr>
                        <a:t>7.3.06.05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>
                          <a:latin typeface="Arial Narrow" panose="020B0606020202030204" pitchFamily="34" charset="0"/>
                        </a:rPr>
                        <a:t>ESTUDIO</a:t>
                      </a:r>
                      <a:r>
                        <a:rPr lang="es-ES" sz="2000" b="1" baseline="0" dirty="0">
                          <a:latin typeface="Arial Narrow" panose="020B0606020202030204" pitchFamily="34" charset="0"/>
                        </a:rPr>
                        <a:t> Y DISEÑO DE PROYECTOS</a:t>
                      </a:r>
                    </a:p>
                    <a:p>
                      <a:r>
                        <a:rPr lang="es-ES" sz="2000" baseline="0" dirty="0" smtClean="0">
                          <a:latin typeface="Arial Narrow" panose="020B0606020202030204" pitchFamily="34" charset="0"/>
                        </a:rPr>
                        <a:t>Mantenimiento y recuperación de espacios verdes Escalinatas de los Suspiros</a:t>
                      </a:r>
                    </a:p>
                    <a:p>
                      <a:endParaRPr lang="es-ES" sz="2000" baseline="0" dirty="0" smtClean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latin typeface="Arial Narrow" panose="020B0606020202030204" pitchFamily="34" charset="0"/>
                        </a:rPr>
                        <a:t>  </a:t>
                      </a:r>
                    </a:p>
                    <a:p>
                      <a:pPr algn="ctr"/>
                      <a:r>
                        <a:rPr lang="es-ES" sz="2000" dirty="0" smtClean="0">
                          <a:latin typeface="Arial Narrow" panose="020B0606020202030204" pitchFamily="34" charset="0"/>
                        </a:rPr>
                        <a:t>2500.00</a:t>
                      </a:r>
                    </a:p>
                    <a:p>
                      <a:pPr algn="ctr"/>
                      <a:endParaRPr lang="es-ES" sz="2000" dirty="0" smtClean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245510"/>
                  </a:ext>
                </a:extLst>
              </a:tr>
              <a:tr h="1278010">
                <a:tc>
                  <a:txBody>
                    <a:bodyPr/>
                    <a:lstStyle/>
                    <a:p>
                      <a:endParaRPr lang="es-EC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2000" b="1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MX" sz="2000" b="1" dirty="0" smtClean="0">
                          <a:latin typeface="Arial Narrow" panose="020B0606020202030204" pitchFamily="34" charset="0"/>
                        </a:rPr>
                        <a:t>                                                                                     TOTAL</a:t>
                      </a:r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2000" b="1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C" sz="2000" b="1" dirty="0" smtClean="0">
                          <a:latin typeface="Arial Narrow" panose="020B0606020202030204" pitchFamily="34" charset="0"/>
                        </a:rPr>
                        <a:t>2.500.00</a:t>
                      </a:r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909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235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9488" y="185738"/>
            <a:ext cx="11249891" cy="1545647"/>
          </a:xfrm>
        </p:spPr>
        <p:txBody>
          <a:bodyPr>
            <a:noAutofit/>
          </a:bodyPr>
          <a:lstStyle/>
          <a:p>
            <a:pPr algn="ctr"/>
            <a:r>
              <a:rPr lang="es-MX" sz="3200" b="1" dirty="0">
                <a:latin typeface="Arial Narrow" panose="020B0606020202030204" pitchFamily="34" charset="0"/>
              </a:rPr>
              <a:t>COMPONENTE SOCIOCULTURAL</a:t>
            </a:r>
            <a:br>
              <a:rPr lang="es-MX" sz="3200" b="1" dirty="0">
                <a:latin typeface="Arial Narrow" panose="020B0606020202030204" pitchFamily="34" charset="0"/>
              </a:rPr>
            </a:br>
            <a:r>
              <a:rPr lang="es-MX" sz="3200" dirty="0" smtClean="0">
                <a:latin typeface="Arial Narrow" panose="020B0606020202030204" pitchFamily="34" charset="0"/>
              </a:rPr>
              <a:t>FORTALECIMIENTO DE </a:t>
            </a:r>
            <a:r>
              <a:rPr lang="es-MX" sz="3200" dirty="0">
                <a:latin typeface="Arial Narrow" panose="020B0606020202030204" pitchFamily="34" charset="0"/>
              </a:rPr>
              <a:t>LOS EVENTOS ARTISTICOS Y CULTURALES DE LA PARROQUIA</a:t>
            </a:r>
            <a:endParaRPr lang="es-EC" sz="32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59337236"/>
              </p:ext>
            </p:extLst>
          </p:nvPr>
        </p:nvGraphicFramePr>
        <p:xfrm>
          <a:off x="668045" y="1731385"/>
          <a:ext cx="10772776" cy="3848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2887">
                  <a:extLst>
                    <a:ext uri="{9D8B030D-6E8A-4147-A177-3AD203B41FA5}">
                      <a16:colId xmlns:a16="http://schemas.microsoft.com/office/drawing/2014/main" val="1315630702"/>
                    </a:ext>
                  </a:extLst>
                </a:gridCol>
                <a:gridCol w="5602969">
                  <a:extLst>
                    <a:ext uri="{9D8B030D-6E8A-4147-A177-3AD203B41FA5}">
                      <a16:colId xmlns:a16="http://schemas.microsoft.com/office/drawing/2014/main" val="435200814"/>
                    </a:ext>
                  </a:extLst>
                </a:gridCol>
                <a:gridCol w="3856920">
                  <a:extLst>
                    <a:ext uri="{9D8B030D-6E8A-4147-A177-3AD203B41FA5}">
                      <a16:colId xmlns:a16="http://schemas.microsoft.com/office/drawing/2014/main" val="1697706935"/>
                    </a:ext>
                  </a:extLst>
                </a:gridCol>
              </a:tblGrid>
              <a:tr h="598401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latin typeface="Arial Narrow" panose="020B0606020202030204" pitchFamily="34" charset="0"/>
                        </a:rPr>
                        <a:t>PARTIDA</a:t>
                      </a:r>
                      <a:endParaRPr lang="es-EC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latin typeface="Arial Narrow" panose="020B0606020202030204" pitchFamily="34" charset="0"/>
                        </a:rPr>
                        <a:t>DENOMINACIÓN  </a:t>
                      </a:r>
                      <a:endParaRPr lang="es-EC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latin typeface="Arial Narrow" panose="020B0606020202030204" pitchFamily="34" charset="0"/>
                        </a:rPr>
                        <a:t>VALOR </a:t>
                      </a:r>
                      <a:endParaRPr lang="es-EC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414159"/>
                  </a:ext>
                </a:extLst>
              </a:tr>
              <a:tr h="2370401">
                <a:tc>
                  <a:txBody>
                    <a:bodyPr/>
                    <a:lstStyle/>
                    <a:p>
                      <a:r>
                        <a:rPr lang="es-MX" sz="2400" dirty="0" smtClean="0">
                          <a:latin typeface="Arial Narrow" panose="020B0606020202030204" pitchFamily="34" charset="0"/>
                        </a:rPr>
                        <a:t>7.3.02.05</a:t>
                      </a:r>
                    </a:p>
                    <a:p>
                      <a:endParaRPr lang="es-EC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400" b="1" dirty="0">
                          <a:latin typeface="Arial Narrow" panose="020B0606020202030204" pitchFamily="34" charset="0"/>
                        </a:rPr>
                        <a:t>ESPECTÁCULOS CULTURALES Y SOCIALES </a:t>
                      </a:r>
                      <a:endParaRPr lang="es-MX" sz="2400" b="1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C" sz="2000" b="0" dirty="0" smtClean="0">
                          <a:latin typeface="Arial Narrow" panose="020B0606020202030204" pitchFamily="34" charset="0"/>
                        </a:rPr>
                        <a:t>Feria de emprendimientos </a:t>
                      </a:r>
                    </a:p>
                    <a:p>
                      <a:r>
                        <a:rPr lang="es-ES" sz="2000" b="0" baseline="0" dirty="0" smtClean="0">
                          <a:latin typeface="Arial Narrow" panose="020B0606020202030204" pitchFamily="34" charset="0"/>
                        </a:rPr>
                        <a:t>Parroquialización Cotogchoa 2024</a:t>
                      </a:r>
                    </a:p>
                    <a:p>
                      <a:endParaRPr lang="es-EC" sz="2000" b="0" baseline="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EC" sz="2400" b="0" baseline="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EC" sz="2400" b="0" baseline="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MX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dirty="0" smtClean="0">
                        <a:latin typeface="Arial Narrow" panose="020B0606020202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 smtClean="0">
                          <a:latin typeface="Arial Narrow" panose="020B0606020202030204" pitchFamily="34" charset="0"/>
                        </a:rPr>
                        <a:t>1800.00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 smtClean="0">
                          <a:latin typeface="Arial Narrow" panose="020B0606020202030204" pitchFamily="34" charset="0"/>
                        </a:rPr>
                        <a:t>6600.00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24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24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2400" dirty="0" smtClean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119778"/>
                  </a:ext>
                </a:extLst>
              </a:tr>
              <a:tr h="598401">
                <a:tc>
                  <a:txBody>
                    <a:bodyPr/>
                    <a:lstStyle/>
                    <a:p>
                      <a:endParaRPr lang="es-EC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dirty="0" smtClean="0">
                          <a:latin typeface="Arial Narrow" panose="020B0606020202030204" pitchFamily="34" charset="0"/>
                        </a:rPr>
                        <a:t>                                                                TOTAL</a:t>
                      </a:r>
                      <a:endParaRPr lang="es-EC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latin typeface="Arial Narrow" panose="020B0606020202030204" pitchFamily="34" charset="0"/>
                        </a:rPr>
                        <a:t>8400.00</a:t>
                      </a:r>
                      <a:endParaRPr lang="es-EC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549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100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9489" y="318656"/>
            <a:ext cx="11249891" cy="969817"/>
          </a:xfrm>
        </p:spPr>
        <p:txBody>
          <a:bodyPr>
            <a:normAutofit/>
          </a:bodyPr>
          <a:lstStyle/>
          <a:p>
            <a:pPr algn="ctr"/>
            <a:r>
              <a:rPr lang="es-MX" sz="3600" b="1" dirty="0">
                <a:latin typeface="Arial Narrow" panose="020B0606020202030204" pitchFamily="34" charset="0"/>
              </a:rPr>
              <a:t>COMPONENTE </a:t>
            </a:r>
            <a:r>
              <a:rPr lang="es-MX" sz="3600" b="1" dirty="0" smtClean="0">
                <a:latin typeface="Arial Narrow" panose="020B0606020202030204" pitchFamily="34" charset="0"/>
              </a:rPr>
              <a:t>SOCIO CULTURAL</a:t>
            </a:r>
            <a:r>
              <a:rPr lang="es-MX" sz="2800" b="1" dirty="0">
                <a:latin typeface="Arial Narrow" panose="020B0606020202030204" pitchFamily="34" charset="0"/>
              </a:rPr>
              <a:t/>
            </a:r>
            <a:br>
              <a:rPr lang="es-MX" sz="2800" b="1" dirty="0">
                <a:latin typeface="Arial Narrow" panose="020B0606020202030204" pitchFamily="34" charset="0"/>
              </a:rPr>
            </a:br>
            <a:r>
              <a:rPr lang="es-MX" sz="2800" dirty="0" smtClean="0">
                <a:latin typeface="Arial Narrow" panose="020B0606020202030204" pitchFamily="34" charset="0"/>
              </a:rPr>
              <a:t>PROYECTO DE ATENCION A PERSONAS EN ESTADO DE VULNERABILIDAD</a:t>
            </a:r>
            <a:endParaRPr lang="es-EC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55446528"/>
              </p:ext>
            </p:extLst>
          </p:nvPr>
        </p:nvGraphicFramePr>
        <p:xfrm>
          <a:off x="214743" y="1288473"/>
          <a:ext cx="11679381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3375">
                  <a:extLst>
                    <a:ext uri="{9D8B030D-6E8A-4147-A177-3AD203B41FA5}">
                      <a16:colId xmlns:a16="http://schemas.microsoft.com/office/drawing/2014/main" val="1315630702"/>
                    </a:ext>
                  </a:extLst>
                </a:gridCol>
                <a:gridCol w="6074498">
                  <a:extLst>
                    <a:ext uri="{9D8B030D-6E8A-4147-A177-3AD203B41FA5}">
                      <a16:colId xmlns:a16="http://schemas.microsoft.com/office/drawing/2014/main" val="435200814"/>
                    </a:ext>
                  </a:extLst>
                </a:gridCol>
                <a:gridCol w="4181508">
                  <a:extLst>
                    <a:ext uri="{9D8B030D-6E8A-4147-A177-3AD203B41FA5}">
                      <a16:colId xmlns:a16="http://schemas.microsoft.com/office/drawing/2014/main" val="1697706935"/>
                    </a:ext>
                  </a:extLst>
                </a:gridCol>
              </a:tblGrid>
              <a:tr h="300992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latin typeface="Arial Narrow" panose="020B0606020202030204" pitchFamily="34" charset="0"/>
                        </a:rPr>
                        <a:t>PARTIDA</a:t>
                      </a:r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latin typeface="Arial Narrow" panose="020B0606020202030204" pitchFamily="34" charset="0"/>
                        </a:rPr>
                        <a:t>DENOMINACIÓN  </a:t>
                      </a:r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latin typeface="Arial Narrow" panose="020B0606020202030204" pitchFamily="34" charset="0"/>
                        </a:rPr>
                        <a:t>VALOR </a:t>
                      </a:r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414159"/>
                  </a:ext>
                </a:extLst>
              </a:tr>
              <a:tr h="36868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7.3.06.06</a:t>
                      </a:r>
                    </a:p>
                    <a:p>
                      <a:endParaRPr lang="es-EC" sz="180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EC" sz="180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EC" sz="180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EC" sz="180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EC" sz="1800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C" sz="1800" dirty="0" smtClean="0">
                          <a:latin typeface="Arial Narrow" panose="020B0606020202030204" pitchFamily="34" charset="0"/>
                        </a:rPr>
                        <a:t>7.3.06.13</a:t>
                      </a:r>
                    </a:p>
                    <a:p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800" b="1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HONORARIOS</a:t>
                      </a:r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 POR CONTRATOS CIVILES DE SERVICIOS </a:t>
                      </a:r>
                    </a:p>
                    <a:p>
                      <a:r>
                        <a:rPr lang="es-ES" sz="2000" baseline="0" dirty="0" smtClean="0">
                          <a:latin typeface="Arial Narrow" panose="020B0606020202030204" pitchFamily="34" charset="0"/>
                        </a:rPr>
                        <a:t>Servicios técnicos especializados para el fomento cultural colonias vacacionales</a:t>
                      </a:r>
                    </a:p>
                    <a:p>
                      <a:r>
                        <a:rPr lang="es-ES" sz="2000" baseline="0" dirty="0" smtClean="0">
                          <a:latin typeface="Arial Narrow" panose="020B0606020202030204" pitchFamily="34" charset="0"/>
                        </a:rPr>
                        <a:t>Proyecto turístico competencia ciclística</a:t>
                      </a:r>
                    </a:p>
                    <a:p>
                      <a:endParaRPr lang="es-ES" sz="2000" baseline="0" dirty="0" smtClean="0">
                        <a:latin typeface="Arial Narrow" panose="020B060602020203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/>
                        <a:t>CAPACITACION PARA LA CIUDADANIA EN GENERAL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baseline="0" dirty="0" smtClean="0">
                          <a:latin typeface="Arial Narrow" panose="020B0606020202030204" pitchFamily="34" charset="0"/>
                        </a:rPr>
                        <a:t>Capacitación a la ciudadanía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baseline="0" dirty="0" smtClean="0">
                          <a:latin typeface="Arial Narrow" panose="020B0606020202030204" pitchFamily="34" charset="0"/>
                        </a:rPr>
                        <a:t>Proyecto MUSIC ART COTOGCHOA 2024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baseline="0" dirty="0" smtClean="0">
                          <a:latin typeface="Arial Narrow" panose="020B0606020202030204" pitchFamily="34" charset="0"/>
                        </a:rPr>
                        <a:t>Proyecto para el grupo del adulto mayor Autocuidado y estilos de vida saludable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2.299.99</a:t>
                      </a:r>
                    </a:p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3000.00</a:t>
                      </a: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2.000.00</a:t>
                      </a:r>
                    </a:p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1.500.00</a:t>
                      </a:r>
                    </a:p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2.990.00</a:t>
                      </a: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119778"/>
                  </a:ext>
                </a:extLst>
              </a:tr>
              <a:tr h="300992">
                <a:tc>
                  <a:txBody>
                    <a:bodyPr/>
                    <a:lstStyle/>
                    <a:p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 smtClean="0">
                          <a:latin typeface="Arial Narrow" panose="020B0606020202030204" pitchFamily="34" charset="0"/>
                        </a:rPr>
                        <a:t>                                                                                                                       TOTAL</a:t>
                      </a:r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2000" b="1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000" b="1" dirty="0" smtClean="0">
                          <a:latin typeface="Arial Narrow" panose="020B0606020202030204" pitchFamily="34" charset="0"/>
                        </a:rPr>
                        <a:t>11.789.99</a:t>
                      </a:r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549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259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9489" y="318656"/>
            <a:ext cx="11249891" cy="969817"/>
          </a:xfrm>
        </p:spPr>
        <p:txBody>
          <a:bodyPr>
            <a:normAutofit/>
          </a:bodyPr>
          <a:lstStyle/>
          <a:p>
            <a:pPr algn="ctr"/>
            <a:r>
              <a:rPr lang="es-MX" sz="3600" b="1" dirty="0">
                <a:latin typeface="Arial Narrow" panose="020B0606020202030204" pitchFamily="34" charset="0"/>
              </a:rPr>
              <a:t>COMPONENTE </a:t>
            </a:r>
            <a:r>
              <a:rPr lang="es-MX" sz="3600" b="1" dirty="0" smtClean="0">
                <a:latin typeface="Arial Narrow" panose="020B0606020202030204" pitchFamily="34" charset="0"/>
              </a:rPr>
              <a:t>SOCIO CULTURAL</a:t>
            </a:r>
            <a:r>
              <a:rPr lang="es-MX" sz="2800" b="1" dirty="0">
                <a:latin typeface="Arial Narrow" panose="020B0606020202030204" pitchFamily="34" charset="0"/>
              </a:rPr>
              <a:t/>
            </a:r>
            <a:br>
              <a:rPr lang="es-MX" sz="2800" b="1" dirty="0">
                <a:latin typeface="Arial Narrow" panose="020B0606020202030204" pitchFamily="34" charset="0"/>
              </a:rPr>
            </a:br>
            <a:r>
              <a:rPr lang="es-MX" sz="2800" dirty="0" smtClean="0">
                <a:latin typeface="Arial Narrow" panose="020B0606020202030204" pitchFamily="34" charset="0"/>
              </a:rPr>
              <a:t>PROYECTO DE ATENCION A PERSONAS EN ESTADO DE VULNERABILIDAD</a:t>
            </a:r>
            <a:endParaRPr lang="es-EC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63431357"/>
              </p:ext>
            </p:extLst>
          </p:nvPr>
        </p:nvGraphicFramePr>
        <p:xfrm>
          <a:off x="214743" y="1288473"/>
          <a:ext cx="11679381" cy="4753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3375">
                  <a:extLst>
                    <a:ext uri="{9D8B030D-6E8A-4147-A177-3AD203B41FA5}">
                      <a16:colId xmlns:a16="http://schemas.microsoft.com/office/drawing/2014/main" val="1315630702"/>
                    </a:ext>
                  </a:extLst>
                </a:gridCol>
                <a:gridCol w="6074498">
                  <a:extLst>
                    <a:ext uri="{9D8B030D-6E8A-4147-A177-3AD203B41FA5}">
                      <a16:colId xmlns:a16="http://schemas.microsoft.com/office/drawing/2014/main" val="435200814"/>
                    </a:ext>
                  </a:extLst>
                </a:gridCol>
                <a:gridCol w="4181508">
                  <a:extLst>
                    <a:ext uri="{9D8B030D-6E8A-4147-A177-3AD203B41FA5}">
                      <a16:colId xmlns:a16="http://schemas.microsoft.com/office/drawing/2014/main" val="1697706935"/>
                    </a:ext>
                  </a:extLst>
                </a:gridCol>
              </a:tblGrid>
              <a:tr h="300992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latin typeface="Arial Narrow" panose="020B0606020202030204" pitchFamily="34" charset="0"/>
                        </a:rPr>
                        <a:t>PARTIDA</a:t>
                      </a:r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latin typeface="Arial Narrow" panose="020B0606020202030204" pitchFamily="34" charset="0"/>
                        </a:rPr>
                        <a:t>DENOMINACIÓN  </a:t>
                      </a:r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latin typeface="Arial Narrow" panose="020B0606020202030204" pitchFamily="34" charset="0"/>
                        </a:rPr>
                        <a:t>VALOR </a:t>
                      </a:r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414159"/>
                  </a:ext>
                </a:extLst>
              </a:tr>
              <a:tr h="3686888">
                <a:tc>
                  <a:txBody>
                    <a:bodyPr/>
                    <a:lstStyle/>
                    <a:p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73.06.07</a:t>
                      </a:r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800" b="1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SERVICIOS TECNICOS ESPECIALIZADOS</a:t>
                      </a:r>
                    </a:p>
                    <a:p>
                      <a:r>
                        <a:rPr lang="es-ES" sz="1800" b="0" baseline="0" dirty="0" smtClean="0">
                          <a:latin typeface="Arial Narrow" panose="020B0606020202030204" pitchFamily="34" charset="0"/>
                        </a:rPr>
                        <a:t>Proyecto tareas dirigidas de ayuda a los niños de la parroquia</a:t>
                      </a:r>
                    </a:p>
                    <a:p>
                      <a:endParaRPr lang="es-ES" sz="1800" b="0" baseline="0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800" b="0" baseline="0" dirty="0" smtClean="0">
                          <a:latin typeface="Arial Narrow" panose="020B0606020202030204" pitchFamily="34" charset="0"/>
                        </a:rPr>
                        <a:t>Proyecto fortalecimiento de derechos del adulto mayor fomentando la permanencia en su medio social dentro del turismo comunitario</a:t>
                      </a:r>
                    </a:p>
                    <a:p>
                      <a:endParaRPr lang="es-ES" sz="1800" b="0" baseline="0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800" b="0" baseline="0" dirty="0" smtClean="0">
                          <a:latin typeface="Arial Narrow" panose="020B0606020202030204" pitchFamily="34" charset="0"/>
                        </a:rPr>
                        <a:t>Proyecto social y cultural rescate de las tradiciones y unión familiar para los grupos vulnerables de la parroquia</a:t>
                      </a:r>
                      <a:endParaRPr lang="es-EC" sz="1800" b="0" baseline="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ES" sz="2000" baseline="0" dirty="0" smtClean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1.200.00</a:t>
                      </a: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2.220.00</a:t>
                      </a: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2.900.00</a:t>
                      </a: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119778"/>
                  </a:ext>
                </a:extLst>
              </a:tr>
              <a:tr h="300992">
                <a:tc>
                  <a:txBody>
                    <a:bodyPr/>
                    <a:lstStyle/>
                    <a:p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 smtClean="0">
                          <a:latin typeface="Arial Narrow" panose="020B0606020202030204" pitchFamily="34" charset="0"/>
                        </a:rPr>
                        <a:t>                                                                                                                       TOTAL</a:t>
                      </a:r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2000" b="1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000" b="1" dirty="0" smtClean="0">
                          <a:latin typeface="Arial Narrow" panose="020B0606020202030204" pitchFamily="34" charset="0"/>
                        </a:rPr>
                        <a:t>6.320.00</a:t>
                      </a:r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549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5155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98980"/>
            <a:ext cx="10515600" cy="846049"/>
          </a:xfrm>
        </p:spPr>
        <p:txBody>
          <a:bodyPr>
            <a:normAutofit/>
          </a:bodyPr>
          <a:lstStyle/>
          <a:p>
            <a:pPr algn="ctr"/>
            <a:r>
              <a:rPr lang="es-MX" sz="2000" b="1" dirty="0">
                <a:latin typeface="Arial Narrow" panose="020B0606020202030204" pitchFamily="34" charset="0"/>
              </a:rPr>
              <a:t>COMPONENTE ECONÓMICO PRODUCTIVO </a:t>
            </a:r>
            <a:br>
              <a:rPr lang="es-MX" sz="2000" b="1" dirty="0">
                <a:latin typeface="Arial Narrow" panose="020B0606020202030204" pitchFamily="34" charset="0"/>
              </a:rPr>
            </a:br>
            <a:r>
              <a:rPr lang="es-MX" sz="2000" dirty="0" smtClean="0">
                <a:latin typeface="Arial Narrow" panose="020B0606020202030204" pitchFamily="34" charset="0"/>
              </a:rPr>
              <a:t>APOYO PERMANENTE A LA POBLACION AGRICOLA DE LA PARROQUIA</a:t>
            </a:r>
            <a:endParaRPr lang="es-EC" sz="2000" dirty="0">
              <a:latin typeface="Arial Narrow" panose="020B0606020202030204" pitchFamily="34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467258"/>
              </p:ext>
            </p:extLst>
          </p:nvPr>
        </p:nvGraphicFramePr>
        <p:xfrm>
          <a:off x="355419" y="859467"/>
          <a:ext cx="11601450" cy="4775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1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72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PARTIDA</a:t>
                      </a:r>
                      <a:r>
                        <a:rPr lang="es-ES" baseline="0" dirty="0">
                          <a:latin typeface="Arial Narrow" panose="020B0606020202030204" pitchFamily="34" charset="0"/>
                        </a:rPr>
                        <a:t> 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VALOR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913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7.1.01.06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SALARIOS UNIFICADAS</a:t>
                      </a:r>
                      <a:r>
                        <a:rPr lang="es-ES" b="1" baseline="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b="1" baseline="0" dirty="0" smtClean="0">
                          <a:latin typeface="Arial Narrow" panose="020B0606020202030204" pitchFamily="34" charset="0"/>
                        </a:rPr>
                        <a:t>+ BENEFICIOS DE LEY</a:t>
                      </a:r>
                      <a:endParaRPr lang="es-ES" b="1" baseline="0" dirty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baseline="0" dirty="0"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es-ES" sz="1400" baseline="0" dirty="0">
                          <a:latin typeface="Arial Narrow" panose="020B0606020202030204" pitchFamily="34" charset="0"/>
                        </a:rPr>
                        <a:t>Operador del Tractor </a:t>
                      </a:r>
                      <a:r>
                        <a:rPr lang="es-ES" baseline="0" dirty="0">
                          <a:latin typeface="Arial Narrow" panose="020B0606020202030204" pitchFamily="34" charset="0"/>
                        </a:rPr>
                        <a:t>)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10730.00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32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7.3.08.02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VESTUARIO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, LENCERIA Y PRENDAS DE PROTECCION</a:t>
                      </a:r>
                    </a:p>
                    <a:p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(Prendas de protección para el chofer del Tractor)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69.44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932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COMBUSTIBLES Y LUBRICANTES </a:t>
                      </a:r>
                      <a:endParaRPr lang="es-ES" b="1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es-ES" sz="1700" baseline="0" dirty="0">
                          <a:latin typeface="Arial Narrow" panose="020B0606020202030204" pitchFamily="34" charset="0"/>
                        </a:rPr>
                        <a:t>Diésel y lubricantes para el tractor agrícola)</a:t>
                      </a:r>
                      <a:r>
                        <a:rPr lang="es-ES" sz="1400" baseline="0" dirty="0">
                          <a:latin typeface="Arial Narrow" panose="020B0606020202030204" pitchFamily="34" charset="0"/>
                        </a:rPr>
                        <a:t>  </a:t>
                      </a:r>
                      <a:endParaRPr lang="es-ES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1.508.27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932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7.3.08.13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REPUESTOS Y </a:t>
                      </a:r>
                      <a:r>
                        <a:rPr lang="es-ES" b="1" dirty="0" smtClean="0">
                          <a:latin typeface="Arial Narrow" panose="020B0606020202030204" pitchFamily="34" charset="0"/>
                        </a:rPr>
                        <a:t>ACCESORIOS</a:t>
                      </a:r>
                    </a:p>
                    <a:p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(Repuestos del tractor agrícola + mano de obra)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5.686.60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151568"/>
                  </a:ext>
                </a:extLst>
              </a:tr>
              <a:tr h="63932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7.7.02.01</a:t>
                      </a: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7306060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SEGUROS </a:t>
                      </a:r>
                      <a:endParaRPr lang="es-ES" b="1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es-ES" sz="1700" dirty="0">
                          <a:latin typeface="Arial Narrow" panose="020B0606020202030204" pitchFamily="34" charset="0"/>
                        </a:rPr>
                        <a:t>Seguro e tractor agrícola</a:t>
                      </a:r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)</a:t>
                      </a:r>
                    </a:p>
                    <a:p>
                      <a:endParaRPr lang="es-ES" sz="1700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Proyecto Capacitación especies menores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 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354.60  </a:t>
                      </a: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2.470.00</a:t>
                      </a: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316374"/>
                  </a:ext>
                </a:extLst>
              </a:tr>
              <a:tr h="374236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700" b="1" dirty="0" smtClean="0">
                          <a:latin typeface="Arial Narrow" panose="020B0606020202030204" pitchFamily="34" charset="0"/>
                        </a:rPr>
                        <a:t>                                                                                              TOTAL</a:t>
                      </a:r>
                      <a:endParaRPr lang="es-ES" sz="17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latin typeface="Arial Narrow" panose="020B0606020202030204" pitchFamily="34" charset="0"/>
                        </a:rPr>
                        <a:t>20.818.91</a:t>
                      </a:r>
                      <a:endParaRPr lang="es-ES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38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252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7655"/>
            <a:ext cx="10515600" cy="1145219"/>
          </a:xfrm>
        </p:spPr>
        <p:txBody>
          <a:bodyPr>
            <a:normAutofit fontScale="90000"/>
          </a:bodyPr>
          <a:lstStyle/>
          <a:p>
            <a:pPr algn="ctr"/>
            <a:r>
              <a:rPr lang="es-MX" sz="4000" b="1" dirty="0">
                <a:latin typeface="Arial Narrow" panose="020B0606020202030204" pitchFamily="34" charset="0"/>
              </a:rPr>
              <a:t>COMPONENTE ASENTAMIENTOS HUMANOS</a:t>
            </a:r>
            <a:r>
              <a:rPr lang="es-MX" dirty="0">
                <a:latin typeface="Arial Narrow" panose="020B0606020202030204" pitchFamily="34" charset="0"/>
              </a:rPr>
              <a:t/>
            </a:r>
            <a:br>
              <a:rPr lang="es-MX" dirty="0">
                <a:latin typeface="Arial Narrow" panose="020B0606020202030204" pitchFamily="34" charset="0"/>
              </a:rPr>
            </a:br>
            <a:r>
              <a:rPr lang="es-MX" sz="3300" dirty="0" smtClean="0">
                <a:latin typeface="Arial Narrow" panose="020B0606020202030204" pitchFamily="34" charset="0"/>
              </a:rPr>
              <a:t>MANTENIMIENTO PARA EL MEJORAMIENTO DEL SISTEMA VIAL</a:t>
            </a:r>
            <a:endParaRPr lang="es-EC" sz="33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5406597"/>
              </p:ext>
            </p:extLst>
          </p:nvPr>
        </p:nvGraphicFramePr>
        <p:xfrm>
          <a:off x="295275" y="1128712"/>
          <a:ext cx="11601450" cy="5679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537">
                  <a:extLst>
                    <a:ext uri="{9D8B030D-6E8A-4147-A177-3AD203B41FA5}">
                      <a16:colId xmlns:a16="http://schemas.microsoft.com/office/drawing/2014/main" val="203994501"/>
                    </a:ext>
                  </a:extLst>
                </a:gridCol>
                <a:gridCol w="7650254">
                  <a:extLst>
                    <a:ext uri="{9D8B030D-6E8A-4147-A177-3AD203B41FA5}">
                      <a16:colId xmlns:a16="http://schemas.microsoft.com/office/drawing/2014/main" val="3773429832"/>
                    </a:ext>
                  </a:extLst>
                </a:gridCol>
                <a:gridCol w="2310659">
                  <a:extLst>
                    <a:ext uri="{9D8B030D-6E8A-4147-A177-3AD203B41FA5}">
                      <a16:colId xmlns:a16="http://schemas.microsoft.com/office/drawing/2014/main" val="3270829773"/>
                    </a:ext>
                  </a:extLst>
                </a:gridCol>
              </a:tblGrid>
              <a:tr h="512548">
                <a:tc>
                  <a:txBody>
                    <a:bodyPr/>
                    <a:lstStyle/>
                    <a:p>
                      <a:pPr algn="ctr"/>
                      <a:r>
                        <a:rPr lang="es-MX" sz="1900" dirty="0">
                          <a:latin typeface="Arial Narrow" panose="020B0606020202030204" pitchFamily="34" charset="0"/>
                        </a:rPr>
                        <a:t>PARTIDA </a:t>
                      </a:r>
                      <a:endParaRPr lang="es-EC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900" dirty="0">
                          <a:latin typeface="Arial Narrow" panose="020B0606020202030204" pitchFamily="34" charset="0"/>
                        </a:rPr>
                        <a:t>DENOMINACIÓN </a:t>
                      </a:r>
                      <a:endParaRPr lang="es-EC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900" dirty="0">
                          <a:latin typeface="Arial Narrow" panose="020B0606020202030204" pitchFamily="34" charset="0"/>
                        </a:rPr>
                        <a:t>VALOR</a:t>
                      </a:r>
                      <a:endParaRPr lang="es-EC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455393"/>
                  </a:ext>
                </a:extLst>
              </a:tr>
              <a:tr h="862658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7.3.05.04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MAQUINARIAS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Y </a:t>
                      </a:r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EQUIPOS</a:t>
                      </a:r>
                    </a:p>
                    <a:p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Alquiler retroexcavadora varios trabajos en la Parroquia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</a:t>
                      </a:r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   1.600.00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54471"/>
                  </a:ext>
                </a:extLst>
              </a:tr>
              <a:tr h="717379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7.3.06.05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ESTUDIO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Y DISEÑO DE PROYECTOS</a:t>
                      </a:r>
                    </a:p>
                    <a:p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Elaboración de estudios,</a:t>
                      </a:r>
                    </a:p>
                    <a:p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 fiscalización  </a:t>
                      </a:r>
                    </a:p>
                    <a:p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Administración de contratos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4.000.00</a:t>
                      </a: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1.700.00</a:t>
                      </a: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1.200.00</a:t>
                      </a: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488776"/>
                  </a:ext>
                </a:extLst>
              </a:tr>
              <a:tr h="1680559">
                <a:tc>
                  <a:txBody>
                    <a:bodyPr/>
                    <a:lstStyle/>
                    <a:p>
                      <a:pPr algn="ctr"/>
                      <a:r>
                        <a:rPr lang="es-ES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7.5.05.01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EN OBRAS DE INFRAESTRUCTURA</a:t>
                      </a:r>
                    </a:p>
                    <a:p>
                      <a:endParaRPr lang="es-ES" sz="800" b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7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Mantenimiento vial varias calles de los diferentes barrios de la parroquia 1100 metros cuadrados</a:t>
                      </a:r>
                    </a:p>
                    <a:p>
                      <a:endParaRPr lang="es-ES" sz="800" b="0" baseline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7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Proceso contratación menor cuantía mantenimiento vial de la parroquia etapa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 </a:t>
                      </a:r>
                    </a:p>
                    <a:p>
                      <a:pPr algn="ctr"/>
                      <a:r>
                        <a:rPr lang="es-ES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   </a:t>
                      </a:r>
                    </a:p>
                    <a:p>
                      <a:pPr algn="ctr"/>
                      <a:r>
                        <a:rPr lang="es-ES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5.500.00   </a:t>
                      </a:r>
                    </a:p>
                    <a:p>
                      <a:pPr algn="ctr"/>
                      <a:endParaRPr lang="es-ES" b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25.617.92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59731"/>
                  </a:ext>
                </a:extLst>
              </a:tr>
              <a:tr h="71774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7.3.08.11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MATERIALES DE CONSTRUCCIÓN</a:t>
                      </a:r>
                      <a:r>
                        <a:rPr lang="es-ES" b="1" baseline="0" dirty="0">
                          <a:latin typeface="Arial Narrow" panose="020B0606020202030204" pitchFamily="34" charset="0"/>
                        </a:rPr>
                        <a:t> ELECTRICIDAD Y PLOMERÍA</a:t>
                      </a:r>
                    </a:p>
                    <a:p>
                      <a:r>
                        <a:rPr lang="es-ES" sz="1700" baseline="0" dirty="0">
                          <a:latin typeface="Arial Narrow" panose="020B0606020202030204" pitchFamily="34" charset="0"/>
                        </a:rPr>
                        <a:t>(Compra de materiales de ferretería arreglos en la parroquia)</a:t>
                      </a:r>
                      <a:r>
                        <a:rPr lang="es-ES" sz="1400" baseline="0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  4.392.93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041552"/>
                  </a:ext>
                </a:extLst>
              </a:tr>
              <a:tr h="71774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b="1" baseline="0" dirty="0" smtClean="0">
                          <a:latin typeface="Arial Narrow" panose="020B0606020202030204" pitchFamily="34" charset="0"/>
                        </a:rPr>
                        <a:t>         TOTAL</a:t>
                      </a:r>
                      <a:endParaRPr lang="es-ES" sz="2400" b="1" baseline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 smtClean="0">
                          <a:latin typeface="Arial Narrow" panose="020B0606020202030204" pitchFamily="34" charset="0"/>
                        </a:rPr>
                        <a:t>44.010.85</a:t>
                      </a:r>
                      <a:endParaRPr lang="es-ES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7151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5725" y="182881"/>
            <a:ext cx="11061576" cy="1371599"/>
          </a:xfrm>
        </p:spPr>
        <p:txBody>
          <a:bodyPr>
            <a:normAutofit/>
          </a:bodyPr>
          <a:lstStyle/>
          <a:p>
            <a:pPr algn="ctr"/>
            <a:r>
              <a:rPr lang="es-MX" sz="2800" b="1" dirty="0">
                <a:latin typeface="Arial Narrow" panose="020B0606020202030204" pitchFamily="34" charset="0"/>
              </a:rPr>
              <a:t>COMPONENTE POLÍTICO INSTITUCIONAL </a:t>
            </a:r>
            <a:r>
              <a:rPr lang="es-MX" sz="2800" dirty="0">
                <a:latin typeface="Arial Narrow" panose="020B0606020202030204" pitchFamily="34" charset="0"/>
              </a:rPr>
              <a:t/>
            </a:r>
            <a:br>
              <a:rPr lang="es-MX" sz="2800" dirty="0">
                <a:latin typeface="Arial Narrow" panose="020B0606020202030204" pitchFamily="34" charset="0"/>
              </a:rPr>
            </a:br>
            <a:r>
              <a:rPr lang="es-MX" sz="2800" dirty="0">
                <a:latin typeface="Arial Narrow" panose="020B0606020202030204" pitchFamily="34" charset="0"/>
              </a:rPr>
              <a:t>FORTALECER LAS CAPACIDADES TECNICAS, LEGALES E INSTITUCIONALES DEL GAD</a:t>
            </a:r>
            <a:endParaRPr lang="es-EC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761973"/>
              </p:ext>
            </p:extLst>
          </p:nvPr>
        </p:nvGraphicFramePr>
        <p:xfrm>
          <a:off x="209768" y="1386926"/>
          <a:ext cx="11507262" cy="5087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281">
                  <a:extLst>
                    <a:ext uri="{9D8B030D-6E8A-4147-A177-3AD203B41FA5}">
                      <a16:colId xmlns:a16="http://schemas.microsoft.com/office/drawing/2014/main" val="783295154"/>
                    </a:ext>
                  </a:extLst>
                </a:gridCol>
                <a:gridCol w="6461220">
                  <a:extLst>
                    <a:ext uri="{9D8B030D-6E8A-4147-A177-3AD203B41FA5}">
                      <a16:colId xmlns:a16="http://schemas.microsoft.com/office/drawing/2014/main" val="889353348"/>
                    </a:ext>
                  </a:extLst>
                </a:gridCol>
                <a:gridCol w="3318761">
                  <a:extLst>
                    <a:ext uri="{9D8B030D-6E8A-4147-A177-3AD203B41FA5}">
                      <a16:colId xmlns:a16="http://schemas.microsoft.com/office/drawing/2014/main" val="535303815"/>
                    </a:ext>
                  </a:extLst>
                </a:gridCol>
              </a:tblGrid>
              <a:tr h="371263">
                <a:tc>
                  <a:txBody>
                    <a:bodyPr/>
                    <a:lstStyle/>
                    <a:p>
                      <a:pPr algn="ctr"/>
                      <a:r>
                        <a:rPr lang="es-MX" b="0" i="0" dirty="0">
                          <a:latin typeface="Arial Narrow" panose="020B0606020202030204" pitchFamily="34" charset="0"/>
                        </a:rPr>
                        <a:t>PARTIDA </a:t>
                      </a:r>
                      <a:endParaRPr lang="es-EC" b="0" i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0" i="0" dirty="0">
                          <a:latin typeface="Arial Narrow" panose="020B0606020202030204" pitchFamily="34" charset="0"/>
                        </a:rPr>
                        <a:t>DENOMINACIÓN </a:t>
                      </a:r>
                      <a:endParaRPr lang="es-EC" b="0" i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0" i="0" dirty="0">
                          <a:latin typeface="Arial Narrow" panose="020B0606020202030204" pitchFamily="34" charset="0"/>
                        </a:rPr>
                        <a:t>VALOR</a:t>
                      </a:r>
                      <a:endParaRPr lang="es-EC" b="0" i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62482"/>
                  </a:ext>
                </a:extLst>
              </a:tr>
              <a:tr h="47798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ENERGIA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ELECTRICA</a:t>
                      </a:r>
                      <a:endParaRPr lang="es-ES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 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272.98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219916"/>
                  </a:ext>
                </a:extLst>
              </a:tr>
              <a:tr h="371263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TELECOMUNICACIONES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 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877.43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95131"/>
                  </a:ext>
                </a:extLst>
              </a:tr>
              <a:tr h="858367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7.3.02.07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DIFUSION, INFORMACION Y </a:t>
                      </a:r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PUBLICIDAD</a:t>
                      </a:r>
                      <a:endParaRPr lang="es-ES" sz="1700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Mantenimiento de la pagina web y hosting y dominio </a:t>
                      </a:r>
                    </a:p>
                    <a:p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Edición, impresión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 650.00</a:t>
                      </a: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 210.55   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6477"/>
                  </a:ext>
                </a:extLst>
              </a:tr>
              <a:tr h="584901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7.3.04.02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EDIFICIOS, LOCALES Y RESIDENCIAS</a:t>
                      </a:r>
                      <a:r>
                        <a:rPr lang="es-ES" sz="1800" dirty="0">
                          <a:latin typeface="Arial Narrow" panose="020B0606020202030204" pitchFamily="34" charset="0"/>
                        </a:rPr>
                        <a:t> </a:t>
                      </a:r>
                      <a:endParaRPr lang="es-ES" sz="1800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Mantenimiento</a:t>
                      </a:r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 instalaciones del Edificio del Gad. Parroquial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2.424.78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41837"/>
                  </a:ext>
                </a:extLst>
              </a:tr>
              <a:tr h="551573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7.3.06.01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CONSULTORIA,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ASESORIA E INVESTIGACION ESPECIALIZADA</a:t>
                      </a:r>
                    </a:p>
                    <a:p>
                      <a:r>
                        <a:rPr lang="es-ES" sz="1400" baseline="0" dirty="0" smtClean="0">
                          <a:latin typeface="Arial Narrow" panose="020B0606020202030204" pitchFamily="34" charset="0"/>
                        </a:rPr>
                        <a:t>Actualización del Plan de Ordenamiento Territorial de Cotogchoa</a:t>
                      </a:r>
                      <a:endParaRPr lang="es-ES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12.000.00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778019"/>
                  </a:ext>
                </a:extLst>
              </a:tr>
              <a:tr h="766578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7.3.06.06</a:t>
                      </a: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71.01.05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HONORARIOS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POR CONTRATOS CIVILES DE SERVICIOS </a:t>
                      </a:r>
                    </a:p>
                    <a:p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Asesoría Contable, Jurídica</a:t>
                      </a:r>
                    </a:p>
                    <a:p>
                      <a:endParaRPr lang="es-ES" sz="1700" baseline="0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 REMUNERACIONES UNIFICADAS + BENEFICIOS DE LEY CONDUCTOR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 12.000.00</a:t>
                      </a: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   7.838.00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4061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Arial Narrow" panose="020B0606020202030204" pitchFamily="34" charset="0"/>
                        </a:rPr>
                        <a:t>                                                                          </a:t>
                      </a:r>
                      <a:r>
                        <a:rPr lang="es-ES" sz="2000" b="1" dirty="0" smtClean="0">
                          <a:latin typeface="Arial Narrow" panose="020B0606020202030204" pitchFamily="34" charset="0"/>
                        </a:rPr>
                        <a:t>TOTAL</a:t>
                      </a:r>
                      <a:endParaRPr lang="es-ES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 smtClean="0">
                          <a:latin typeface="Arial Narrow" panose="020B0606020202030204" pitchFamily="34" charset="0"/>
                        </a:rPr>
                        <a:t>36.273.74</a:t>
                      </a:r>
                      <a:endParaRPr lang="es-ES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59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6207132"/>
              </p:ext>
            </p:extLst>
          </p:nvPr>
        </p:nvGraphicFramePr>
        <p:xfrm>
          <a:off x="271463" y="290555"/>
          <a:ext cx="11072598" cy="5002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322">
                  <a:extLst>
                    <a:ext uri="{9D8B030D-6E8A-4147-A177-3AD203B41FA5}">
                      <a16:colId xmlns:a16="http://schemas.microsoft.com/office/drawing/2014/main" val="783295154"/>
                    </a:ext>
                  </a:extLst>
                </a:gridCol>
                <a:gridCol w="6810998">
                  <a:extLst>
                    <a:ext uri="{9D8B030D-6E8A-4147-A177-3AD203B41FA5}">
                      <a16:colId xmlns:a16="http://schemas.microsoft.com/office/drawing/2014/main" val="889353348"/>
                    </a:ext>
                  </a:extLst>
                </a:gridCol>
                <a:gridCol w="3080278">
                  <a:extLst>
                    <a:ext uri="{9D8B030D-6E8A-4147-A177-3AD203B41FA5}">
                      <a16:colId xmlns:a16="http://schemas.microsoft.com/office/drawing/2014/main" val="535303815"/>
                    </a:ext>
                  </a:extLst>
                </a:gridCol>
              </a:tblGrid>
              <a:tr h="452537">
                <a:tc>
                  <a:txBody>
                    <a:bodyPr/>
                    <a:lstStyle/>
                    <a:p>
                      <a:pPr algn="ctr"/>
                      <a:r>
                        <a:rPr lang="es-MX" b="0" i="0" dirty="0"/>
                        <a:t>PARTIDA </a:t>
                      </a:r>
                      <a:endParaRPr lang="es-EC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0" i="0" dirty="0"/>
                        <a:t>DENOMINACIÓN </a:t>
                      </a:r>
                      <a:endParaRPr lang="es-EC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0" i="0" dirty="0"/>
                        <a:t>VALOR</a:t>
                      </a:r>
                      <a:endParaRPr lang="es-EC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62482"/>
                  </a:ext>
                </a:extLst>
              </a:tr>
              <a:tr h="716516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7.8.01.04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A ENTIDADES DEL GOBIERNO SECCIONAL </a:t>
                      </a:r>
                    </a:p>
                    <a:p>
                      <a:r>
                        <a:rPr lang="es-ES" sz="1400" dirty="0" smtClean="0">
                          <a:latin typeface="Arial Narrow" panose="020B0606020202030204" pitchFamily="34" charset="0"/>
                        </a:rPr>
                        <a:t>CONAGOPARA</a:t>
                      </a:r>
                      <a:r>
                        <a:rPr lang="es-ES" sz="1400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1400" dirty="0" smtClean="0">
                          <a:latin typeface="Arial Narrow" panose="020B0606020202030204" pitchFamily="34" charset="0"/>
                        </a:rPr>
                        <a:t>NACIONAL </a:t>
                      </a:r>
                      <a:r>
                        <a:rPr lang="es-ES" sz="1400" dirty="0">
                          <a:latin typeface="Arial Narrow" panose="020B0606020202030204" pitchFamily="34" charset="0"/>
                        </a:rPr>
                        <a:t>Y CONAGOPARE PICHINCHA 3</a:t>
                      </a:r>
                      <a:r>
                        <a:rPr lang="es-ES" sz="1400" dirty="0" smtClean="0">
                          <a:latin typeface="Arial Narrow" panose="020B0606020202030204" pitchFamily="34" charset="0"/>
                        </a:rPr>
                        <a:t>%</a:t>
                      </a:r>
                      <a:endParaRPr lang="es-ES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6.235.75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6477"/>
                  </a:ext>
                </a:extLst>
              </a:tr>
              <a:tr h="883468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8.4.01.03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MOBILIARIOS</a:t>
                      </a:r>
                    </a:p>
                    <a:p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Adquisición de 30 sillas de metal</a:t>
                      </a:r>
                      <a:endParaRPr lang="es-ES" sz="1800" baseline="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ES" sz="1800" baseline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</a:t>
                      </a:r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  870.00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41837"/>
                  </a:ext>
                </a:extLst>
              </a:tr>
              <a:tr h="1084536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8.4.01.04</a:t>
                      </a: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9.7.01.01</a:t>
                      </a:r>
                    </a:p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MAQUINARIA Y </a:t>
                      </a:r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EQUIPO</a:t>
                      </a:r>
                    </a:p>
                    <a:p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Adquisición de 1</a:t>
                      </a:r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 biométrico</a:t>
                      </a:r>
                      <a:endParaRPr lang="es-ES" sz="1700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Adquisición de un</a:t>
                      </a:r>
                      <a:r>
                        <a:rPr lang="es-ES" sz="1700" baseline="0" dirty="0" smtClean="0">
                          <a:latin typeface="Arial Narrow" panose="020B0606020202030204" pitchFamily="34" charset="0"/>
                        </a:rPr>
                        <a:t> parlante</a:t>
                      </a:r>
                    </a:p>
                    <a:p>
                      <a:endParaRPr lang="es-ES" sz="1700" baseline="0" dirty="0" smtClean="0">
                        <a:latin typeface="Arial Narrow" panose="020B0606020202030204" pitchFamily="34" charset="0"/>
                      </a:endParaRPr>
                    </a:p>
                    <a:p>
                      <a:endParaRPr lang="es-ES" sz="1700" baseline="0" dirty="0" smtClean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s-ES" sz="1600" b="1" dirty="0" smtClean="0"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es-ES" sz="1600" b="1" baseline="0" dirty="0" smtClean="0">
                          <a:latin typeface="Arial Narrow" panose="020B0606020202030204" pitchFamily="34" charset="0"/>
                        </a:rPr>
                        <a:t> CUENTAS POR PAGAR</a:t>
                      </a:r>
                    </a:p>
                    <a:p>
                      <a:r>
                        <a:rPr lang="es-ES" sz="1700" b="0" dirty="0" smtClean="0">
                          <a:latin typeface="Arial Narrow" panose="020B0606020202030204" pitchFamily="34" charset="0"/>
                        </a:rPr>
                        <a:t>(Cuentas</a:t>
                      </a:r>
                      <a:r>
                        <a:rPr lang="es-ES" sz="1700" b="0" baseline="0" dirty="0" smtClean="0">
                          <a:latin typeface="Arial Narrow" panose="020B0606020202030204" pitchFamily="34" charset="0"/>
                        </a:rPr>
                        <a:t> por Pagar de años anteriores IESS y SRI</a:t>
                      </a:r>
                      <a:r>
                        <a:rPr lang="es-ES" sz="1700" b="0" dirty="0" smtClean="0">
                          <a:latin typeface="Arial Narrow" panose="020B0606020202030204" pitchFamily="34" charset="0"/>
                        </a:rPr>
                        <a:t>)</a:t>
                      </a:r>
                    </a:p>
                    <a:p>
                      <a:endParaRPr lang="es-ES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 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</a:t>
                      </a: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     505.00     </a:t>
                      </a: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    886.93</a:t>
                      </a: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b="1" dirty="0" smtClean="0"/>
                        <a:t> </a:t>
                      </a:r>
                      <a:r>
                        <a:rPr lang="es-ES" b="0" dirty="0" smtClean="0"/>
                        <a:t>2533.67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0024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Arial Narrow" panose="020B0606020202030204" pitchFamily="34" charset="0"/>
                        </a:rPr>
                        <a:t>                                                                                                                      </a:t>
                      </a:r>
                      <a:r>
                        <a:rPr lang="es-ES" sz="2000" b="1" dirty="0" smtClean="0">
                          <a:latin typeface="Arial Narrow" panose="020B0606020202030204" pitchFamily="34" charset="0"/>
                        </a:rPr>
                        <a:t>TOTAL</a:t>
                      </a:r>
                      <a:endParaRPr lang="es-ES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b="1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000" b="1" dirty="0" smtClean="0">
                          <a:latin typeface="Arial Narrow" panose="020B0606020202030204" pitchFamily="34" charset="0"/>
                        </a:rPr>
                        <a:t>  11.031.35</a:t>
                      </a:r>
                      <a:endParaRPr lang="es-ES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9779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2165</TotalTime>
  <Words>785</Words>
  <Application>Microsoft Office PowerPoint</Application>
  <PresentationFormat>Panorámica</PresentationFormat>
  <Paragraphs>311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Times New Roman</vt:lpstr>
      <vt:lpstr>Tema de Office</vt:lpstr>
      <vt:lpstr>RENDICION DE CUENTAS DEL GOBIERNO PARROQUIAL DE COTOGCHOA AÑO 2024  </vt:lpstr>
      <vt:lpstr>INGRESOS DEL G.A.D. PARROQUIAL DE COTOGCHOA</vt:lpstr>
      <vt:lpstr>GASTOS CORRIENTES EN PERSONAL </vt:lpstr>
      <vt:lpstr>GASTOS  CORRIENTES BIENES Y SERVICIOS DE CONSUMO </vt:lpstr>
      <vt:lpstr>GASTO DE INVERSIÓN POR PROYECTOS DE ACUERDO AL PLAN DE DESARROLLO Y ORDENAMIENTO TERRITORIAL DE LA PARROQUIA DE COTOGCHOA  2024 – 2027 </vt:lpstr>
      <vt:lpstr>COMPONENTE BIOFÍSICO   RECUPERAR ESPACIOS VERDES DE LA PARROQUIA PARA REFORESTACION</vt:lpstr>
      <vt:lpstr>COMPONENTE SOCIOCULTURAL FORTALECIMIENTO DE LOS EVENTOS ARTISTICOS Y CULTURALES DE LA PARROQUIA</vt:lpstr>
      <vt:lpstr>COMPONENTE SOCIO CULTURAL PROYECTO DE ATENCION A PERSONAS EN ESTADO DE VULNERABILIDAD</vt:lpstr>
      <vt:lpstr>COMPONENTE SOCIO CULTURAL PROYECTO DE ATENCION A PERSONAS EN ESTADO DE VULNERABILIDAD</vt:lpstr>
      <vt:lpstr>COMPONENTE ECONÓMICO PRODUCTIVO  APOYO PERMANENTE A LA POBLACION AGRICOLA DE LA PARROQUIA</vt:lpstr>
      <vt:lpstr>COMPONENTE ASENTAMIENTOS HUMANOS MANTENIMIENTO PARA EL MEJORAMIENTO DEL SISTEMA VIAL</vt:lpstr>
      <vt:lpstr>COMPONENTE POLÍTICO INSTITUCIONAL  FORTALECER LAS CAPACIDADES TECNICAS, LEGALES E INSTITUCIONALES DEL GAD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INGRESOS DEL G.A.D. PARROQUIAL DE COTOGCHOA</dc:title>
  <dc:creator>Byron Logacho</dc:creator>
  <cp:lastModifiedBy>Byron Logacho</cp:lastModifiedBy>
  <cp:revision>200</cp:revision>
  <cp:lastPrinted>2021-06-24T17:49:38Z</cp:lastPrinted>
  <dcterms:created xsi:type="dcterms:W3CDTF">2017-05-17T20:52:05Z</dcterms:created>
  <dcterms:modified xsi:type="dcterms:W3CDTF">2025-06-12T23:17:31Z</dcterms:modified>
</cp:coreProperties>
</file>