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4" r:id="rId2"/>
    <p:sldId id="256" r:id="rId3"/>
    <p:sldId id="277" r:id="rId4"/>
    <p:sldId id="257" r:id="rId5"/>
    <p:sldId id="258" r:id="rId6"/>
    <p:sldId id="275" r:id="rId7"/>
    <p:sldId id="267" r:id="rId8"/>
    <p:sldId id="268" r:id="rId9"/>
    <p:sldId id="269" r:id="rId10"/>
    <p:sldId id="270" r:id="rId11"/>
    <p:sldId id="271" r:id="rId12"/>
    <p:sldId id="272" r:id="rId13"/>
    <p:sldId id="273" r:id="rId14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0" autoAdjust="0"/>
    <p:restoredTop sz="94641" autoAdjust="0"/>
  </p:normalViewPr>
  <p:slideViewPr>
    <p:cSldViewPr snapToGrid="0">
      <p:cViewPr varScale="1">
        <p:scale>
          <a:sx n="84" d="100"/>
          <a:sy n="84" d="100"/>
        </p:scale>
        <p:origin x="67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2182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3391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4979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9464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362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405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152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2715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986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6280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FC2E-42E8-4F7C-A1B7-949DCE84FA1F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732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DFC2E-42E8-4F7C-A1B7-949DCE84FA1F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94CE7-5867-4912-8E22-13FF3927E7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421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1959" y="566670"/>
            <a:ext cx="11375755" cy="5911622"/>
          </a:xfrm>
          <a:gradFill>
            <a:gsLst>
              <a:gs pos="0">
                <a:schemeClr val="bg2">
                  <a:tint val="93000"/>
                  <a:satMod val="150000"/>
                  <a:shade val="98000"/>
                  <a:lumMod val="102000"/>
                </a:schemeClr>
              </a:gs>
              <a:gs pos="50000">
                <a:schemeClr val="bg2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bg2">
                  <a:shade val="63000"/>
                  <a:satMod val="12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algn="ctr"/>
            <a:r>
              <a:rPr lang="es-EC" sz="5400" b="1" dirty="0">
                <a:latin typeface="Arial Narrow" panose="020B0606020202030204" pitchFamily="34" charset="0"/>
              </a:rPr>
              <a:t>RENDICION DE CUENTAS DEL</a:t>
            </a:r>
            <a:br>
              <a:rPr lang="es-EC" sz="5400" b="1" dirty="0">
                <a:latin typeface="Arial Narrow" panose="020B0606020202030204" pitchFamily="34" charset="0"/>
              </a:rPr>
            </a:br>
            <a:r>
              <a:rPr lang="es-EC" sz="5400" b="1" dirty="0">
                <a:latin typeface="Arial Narrow" panose="020B0606020202030204" pitchFamily="34" charset="0"/>
              </a:rPr>
              <a:t>GOBIERNO PARROQUIAL DE COTOGCHOA</a:t>
            </a:r>
            <a:br>
              <a:rPr lang="es-EC" sz="5400" b="1" dirty="0">
                <a:latin typeface="Arial Narrow" panose="020B0606020202030204" pitchFamily="34" charset="0"/>
              </a:rPr>
            </a:br>
            <a:r>
              <a:rPr lang="es-EC" sz="5400" b="1" dirty="0">
                <a:latin typeface="Arial Narrow" panose="020B0606020202030204" pitchFamily="34" charset="0"/>
              </a:rPr>
              <a:t>AÑO 2021</a:t>
            </a:r>
            <a:br>
              <a:rPr lang="es-EC" sz="5400" b="1" dirty="0">
                <a:latin typeface="Arial Narrow" panose="020B0606020202030204" pitchFamily="34" charset="0"/>
              </a:rPr>
            </a:br>
            <a:r>
              <a:rPr lang="es-EC" sz="5400" b="1" dirty="0"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8300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72956"/>
            <a:ext cx="9144000" cy="491319"/>
          </a:xfrm>
        </p:spPr>
        <p:txBody>
          <a:bodyPr>
            <a:noAutofit/>
          </a:bodyPr>
          <a:lstStyle/>
          <a:p>
            <a:r>
              <a:rPr lang="es-ES" sz="32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INFORMACIÓN PRESUPUESTARIA 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860538"/>
              </p:ext>
            </p:extLst>
          </p:nvPr>
        </p:nvGraphicFramePr>
        <p:xfrm>
          <a:off x="402956" y="2030279"/>
          <a:ext cx="11267268" cy="3805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3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557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33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048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88007"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22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2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 RECAUDADO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1745">
                <a:tc>
                  <a:txBody>
                    <a:bodyPr/>
                    <a:lstStyle/>
                    <a:p>
                      <a:endParaRPr lang="es-ES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9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41434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1.8.06.08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APORTES A JUNTAS PARROQUIALES RURALES  (30%)      </a:t>
                      </a:r>
                    </a:p>
                    <a:p>
                      <a:pPr algn="l"/>
                      <a:r>
                        <a:rPr lang="es-ES" sz="2000" dirty="0">
                          <a:latin typeface="Arial Narrow" panose="020B0606020202030204" pitchFamily="34" charset="0"/>
                        </a:rPr>
                        <a:t>(Art.</a:t>
                      </a:r>
                      <a:r>
                        <a:rPr lang="es-ES" sz="2000" baseline="0" dirty="0">
                          <a:latin typeface="Arial Narrow" panose="020B0606020202030204" pitchFamily="34" charset="0"/>
                        </a:rPr>
                        <a:t> 198 COOTAD 170 salarios unificados por 400,00)</a:t>
                      </a:r>
                      <a:endParaRPr lang="es-ES" sz="2000" dirty="0"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es-ES" sz="2300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68.000,00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62.333,37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3405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2.8.06.08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APORTES A JUNTAS PARROQUIALES</a:t>
                      </a:r>
                      <a:r>
                        <a:rPr lang="es-ES" sz="2300" b="1" baseline="0" dirty="0">
                          <a:latin typeface="Arial Narrow" panose="020B0606020202030204" pitchFamily="34" charset="0"/>
                        </a:rPr>
                        <a:t> RURALES (70%)</a:t>
                      </a:r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120.890,25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110.597,81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5044">
                <a:tc>
                  <a:txBody>
                    <a:bodyPr/>
                    <a:lstStyle/>
                    <a:p>
                      <a:endParaRPr lang="es-ES" sz="23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172.931,18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676400" y="960894"/>
            <a:ext cx="9144000" cy="10693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INGRESOS APORTES MINISTERIO DE FINANZAS DEL AÑO 2021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94467" y="6106332"/>
            <a:ext cx="11623729" cy="5782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600" dirty="0">
                <a:latin typeface="Arial Narrow" panose="020B0606020202030204" pitchFamily="34" charset="0"/>
                <a:cs typeface="Times New Roman" panose="02020603050405020304" pitchFamily="18" charset="0"/>
              </a:rPr>
              <a:t>Nota: Las aportaciones por parte del Ministerio de Finanzas en este año fueron irregulares por lo que no permitió cumplir los proyectos a ejecutarse, quedando pendiente la cuota del mes de Diciembre</a:t>
            </a:r>
          </a:p>
        </p:txBody>
      </p:sp>
    </p:spTree>
    <p:extLst>
      <p:ext uri="{BB962C8B-B14F-4D97-AF65-F5344CB8AC3E}">
        <p14:creationId xmlns:p14="http://schemas.microsoft.com/office/powerpoint/2010/main" val="2771289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2510"/>
          </a:xfrm>
        </p:spPr>
        <p:txBody>
          <a:bodyPr>
            <a:normAutofit/>
          </a:bodyPr>
          <a:lstStyle/>
          <a:p>
            <a:pPr algn="ctr"/>
            <a:r>
              <a:rPr lang="es-EC" sz="4000" b="1" dirty="0"/>
              <a:t>INGRESOS DE AUTOGESTIÓN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2446042"/>
              </p:ext>
            </p:extLst>
          </p:nvPr>
        </p:nvGraphicFramePr>
        <p:xfrm>
          <a:off x="216976" y="630620"/>
          <a:ext cx="11462710" cy="6067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93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522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026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184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55870"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22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2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latin typeface="Arial Narrow" panose="020B0606020202030204" pitchFamily="34" charset="0"/>
                        </a:rPr>
                        <a:t>VALOR RECAUDADO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6105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 1.4.03.04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ENERGIA ELECTRICA </a:t>
                      </a:r>
                    </a:p>
                    <a:p>
                      <a:r>
                        <a:rPr lang="es-ES" sz="2300" b="0" dirty="0"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es-ES" sz="2000" b="0" dirty="0">
                          <a:latin typeface="Arial Narrow" panose="020B0606020202030204" pitchFamily="34" charset="0"/>
                        </a:rPr>
                        <a:t>Convenio</a:t>
                      </a:r>
                      <a:r>
                        <a:rPr lang="es-ES" sz="2000" b="0" baseline="0" dirty="0">
                          <a:latin typeface="Arial Narrow" panose="020B0606020202030204" pitchFamily="34" charset="0"/>
                        </a:rPr>
                        <a:t> de recaudación de cartas de energía eléctrica</a:t>
                      </a:r>
                      <a:r>
                        <a:rPr lang="es-ES" sz="2000" b="0" dirty="0"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18.607,44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                 17.294,86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6212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1.7.02.04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MAQUINARIA Y EQUIPO</a:t>
                      </a:r>
                      <a:r>
                        <a:rPr lang="es-ES" sz="2300" b="1" baseline="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2000" dirty="0">
                          <a:latin typeface="Arial Narrow" panose="020B0606020202030204" pitchFamily="34" charset="0"/>
                        </a:rPr>
                        <a:t>(Alquiler de tractor agrícola)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5.924,73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5.924,73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4784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1.9.04.99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200" b="1" dirty="0">
                          <a:latin typeface="Arial Narrow" panose="020B0606020202030204" pitchFamily="34" charset="0"/>
                        </a:rPr>
                        <a:t>OTROS NO ESPECIFICADOS</a:t>
                      </a:r>
                      <a:r>
                        <a:rPr lang="es-ES" sz="2200" dirty="0"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s-ES" sz="2000" dirty="0">
                          <a:latin typeface="Arial Narrow" panose="020B0606020202030204" pitchFamily="34" charset="0"/>
                        </a:rPr>
                        <a:t>(Recaudación convenio</a:t>
                      </a:r>
                      <a:r>
                        <a:rPr lang="es-ES" sz="2000" baseline="0" dirty="0">
                          <a:latin typeface="Arial Narrow" panose="020B0606020202030204" pitchFamily="34" charset="0"/>
                        </a:rPr>
                        <a:t> barrio Patagua, Libertad y Juan Obrero</a:t>
                      </a:r>
                      <a:r>
                        <a:rPr lang="es-ES" sz="2000" dirty="0">
                          <a:latin typeface="Arial Narrow" panose="020B0606020202030204" pitchFamily="34" charset="0"/>
                        </a:rPr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11.000,00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1.848,00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84784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2.8.10.03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DEL</a:t>
                      </a:r>
                      <a:r>
                        <a:rPr lang="es-ES" sz="2300" b="1" baseline="0" dirty="0">
                          <a:latin typeface="Arial Narrow" panose="020B0606020202030204" pitchFamily="34" charset="0"/>
                        </a:rPr>
                        <a:t> PRESUPUESTO GENERAL DEL ESTADO GAD P. </a:t>
                      </a:r>
                    </a:p>
                    <a:p>
                      <a:pPr algn="l"/>
                      <a:r>
                        <a:rPr lang="es-ES" sz="2000" baseline="0" dirty="0">
                          <a:latin typeface="Arial Narrow" panose="020B0606020202030204" pitchFamily="34" charset="0"/>
                        </a:rPr>
                        <a:t>(Devolución de IVA de años anteriores)</a:t>
                      </a:r>
                      <a:endParaRPr lang="es-ES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  </a:t>
                      </a: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4.024,05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5380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3.7.01.01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SALDO EN </a:t>
                      </a:r>
                      <a:r>
                        <a:rPr lang="es-ES" sz="2300" b="1" u="none" dirty="0">
                          <a:latin typeface="Arial Narrow" panose="020B0606020202030204" pitchFamily="34" charset="0"/>
                        </a:rPr>
                        <a:t>CAJA</a:t>
                      </a:r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 BANCOS </a:t>
                      </a:r>
                      <a:r>
                        <a:rPr lang="es-ES" sz="22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2000" b="0" dirty="0">
                          <a:latin typeface="Arial Narrow" panose="020B0606020202030204" pitchFamily="34" charset="0"/>
                        </a:rPr>
                        <a:t>(Saldo</a:t>
                      </a:r>
                      <a:r>
                        <a:rPr lang="es-ES" sz="2000" b="0" baseline="0" dirty="0">
                          <a:latin typeface="Arial Narrow" panose="020B0606020202030204" pitchFamily="34" charset="0"/>
                        </a:rPr>
                        <a:t> en bancos </a:t>
                      </a:r>
                      <a:r>
                        <a:rPr lang="es-ES" sz="2000" b="0" dirty="0">
                          <a:latin typeface="Arial Narrow" panose="020B0606020202030204" pitchFamily="34" charset="0"/>
                        </a:rPr>
                        <a:t>año</a:t>
                      </a:r>
                      <a:r>
                        <a:rPr lang="es-ES" sz="2000" b="0" baseline="0" dirty="0">
                          <a:latin typeface="Arial Narrow" panose="020B0606020202030204" pitchFamily="34" charset="0"/>
                        </a:rPr>
                        <a:t> 2020)</a:t>
                      </a:r>
                      <a:endParaRPr lang="es-ES" sz="20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64.279,70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64.279,70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84784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3.8.01.01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DE</a:t>
                      </a:r>
                      <a:r>
                        <a:rPr lang="es-ES" sz="2300" b="1" baseline="0" dirty="0">
                          <a:latin typeface="Arial Narrow" panose="020B0606020202030204" pitchFamily="34" charset="0"/>
                        </a:rPr>
                        <a:t> CUENTAS POR COBRAR</a:t>
                      </a:r>
                      <a:endParaRPr lang="es-ES" sz="2300" b="1" dirty="0"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es-ES" sz="2000" dirty="0">
                          <a:latin typeface="Arial Narrow" panose="020B0606020202030204" pitchFamily="34" charset="0"/>
                        </a:rPr>
                        <a:t>(Anticipos</a:t>
                      </a:r>
                      <a:r>
                        <a:rPr lang="es-ES" sz="2000" baseline="0" dirty="0">
                          <a:latin typeface="Arial Narrow" panose="020B0606020202030204" pitchFamily="34" charset="0"/>
                        </a:rPr>
                        <a:t> de administraciones anteriores</a:t>
                      </a:r>
                      <a:r>
                        <a:rPr lang="es-ES" sz="2000" dirty="0"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4.382,98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741,70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8405"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TOTAL INGRESOS AUTOGESTIÓN</a:t>
                      </a:r>
                      <a:r>
                        <a:rPr lang="es-ES" sz="2300" b="1" baseline="0" dirty="0">
                          <a:latin typeface="Arial Narrow" panose="020B0606020202030204" pitchFamily="34" charset="0"/>
                        </a:rPr>
                        <a:t> </a:t>
                      </a:r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94.113,04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86105">
                <a:tc>
                  <a:txBody>
                    <a:bodyPr/>
                    <a:lstStyle/>
                    <a:p>
                      <a:pPr algn="ctr"/>
                      <a:endParaRPr lang="es-ES" sz="23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TOTAL DE INGRESOS DEL G.A.D. DEL AÑO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267.044,22</a:t>
                      </a:r>
                    </a:p>
                    <a:p>
                      <a:pPr algn="ctr"/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795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5753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GASTOS CORRIENTES PERMANENTES 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087992"/>
              </p:ext>
            </p:extLst>
          </p:nvPr>
        </p:nvGraphicFramePr>
        <p:xfrm>
          <a:off x="171450" y="942977"/>
          <a:ext cx="11530012" cy="5317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0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831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473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685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43751"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22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2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 EJECUTADO</a:t>
                      </a:r>
                      <a:r>
                        <a:rPr lang="es-ES" sz="22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endParaRPr lang="es-ES" sz="2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6745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5.1.01.05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REMUNERACIÓNES UNIFICADAS</a:t>
                      </a:r>
                      <a:r>
                        <a:rPr lang="es-ES" sz="2300" b="1" baseline="0" dirty="0">
                          <a:latin typeface="Arial Narrow" panose="020B0606020202030204" pitchFamily="34" charset="0"/>
                        </a:rPr>
                        <a:t>                                      </a:t>
                      </a:r>
                      <a:r>
                        <a:rPr lang="es-ES" sz="2000" baseline="0" dirty="0">
                          <a:latin typeface="Arial Narrow" panose="020B0606020202030204" pitchFamily="34" charset="0"/>
                        </a:rPr>
                        <a:t>(Presidente, Secretaria –Tesorera  Y Vocales) </a:t>
                      </a:r>
                      <a:endParaRPr lang="es-ES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46.610,40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46.610.40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43751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5.1.02.03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DECIMOTERCER SUELDO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3.884,20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3.884,20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43751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5.1.02.04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DECIMOCUARTO SUELDO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2.770,00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2.400,00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43751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5.1.06.01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APORTE PATRONAL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5.430,11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5.430,12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43751"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5.1.06.02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FONDOS DE RESERVA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3.883,42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dirty="0">
                          <a:latin typeface="Arial Narrow" panose="020B0606020202030204" pitchFamily="34" charset="0"/>
                        </a:rPr>
                        <a:t>3.882,72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43751">
                <a:tc>
                  <a:txBody>
                    <a:bodyPr/>
                    <a:lstStyle/>
                    <a:p>
                      <a:endParaRPr lang="es-ES" sz="23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                                            TOTAL GASTO CORRIENTE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3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300" b="1" dirty="0">
                          <a:latin typeface="Arial Narrow" panose="020B0606020202030204" pitchFamily="34" charset="0"/>
                        </a:rPr>
                        <a:t>62.207,44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269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85784"/>
            <a:ext cx="10515600" cy="448370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GASTOS  CORRIENTES NO PERMANENTES</a:t>
            </a:r>
            <a:r>
              <a:rPr lang="es-ES" sz="2400" b="1" dirty="0">
                <a:latin typeface="Arial Narrow" panose="020B0606020202030204" pitchFamily="34" charset="0"/>
              </a:rPr>
              <a:t> 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815496"/>
              </p:ext>
            </p:extLst>
          </p:nvPr>
        </p:nvGraphicFramePr>
        <p:xfrm>
          <a:off x="214314" y="474847"/>
          <a:ext cx="11744324" cy="6451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0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292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974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286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639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9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1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 EJECUTADO</a:t>
                      </a:r>
                      <a:r>
                        <a:rPr lang="es-ES" sz="19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endParaRPr lang="es-ES" sz="1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AGUA POTABLE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277,90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237,37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ENERGÍA ELÉCTRICA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300,00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248,19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TELECOMUNICACIONES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 530,45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5.3.03.01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PASAJES AL INTERIOR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0,00 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77259150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5.3.04.02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MANTENIMIENTO</a:t>
                      </a:r>
                      <a:r>
                        <a:rPr lang="es-ES" sz="1900" b="1" baseline="0" dirty="0">
                          <a:latin typeface="Arial Narrow" panose="020B0606020202030204" pitchFamily="34" charset="0"/>
                        </a:rPr>
                        <a:t> EDIFICIOS , LOCALES Y RESIDENCIAS </a:t>
                      </a:r>
                      <a:endParaRPr lang="es-ES" sz="19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50,00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50,00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5.3.07.02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ARRENDAMIENTO Y LICENCIAS DE EQUIPOS INFORMATICOS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56,00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56,00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5.3.07.04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baseline="0" dirty="0">
                          <a:latin typeface="Arial Narrow" panose="020B0606020202030204" pitchFamily="34" charset="0"/>
                        </a:rPr>
                        <a:t>MANTENIMIENTO Y REPARACION DE EQUIPOS INFORMATICOS </a:t>
                      </a:r>
                      <a:endParaRPr lang="es-ES" sz="19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327,29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327,29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COMBUSTIBLES Y LUBRICANTES </a:t>
                      </a:r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(Combustible de la camioneta)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395,11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120,00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5.3.08.04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MATERIALES DE OFICINA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493,50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231,33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5.3.08.05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MATERIALES DE ASEO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306,50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306,49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5.3.08.13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REPUESTOS Y ACCESORIOS</a:t>
                      </a:r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 (Mantenimiento de la camioneta)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288,00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210,27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5.7.02.01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SEGUROS </a:t>
                      </a:r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(Seguro de la camioneta y fidelidad)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1.550,00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1.127,20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92813422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5.7.02.03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COMISIONES BANCARIAS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150,00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54,00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3136709"/>
                  </a:ext>
                </a:extLst>
              </a:tr>
              <a:tr h="377237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latin typeface="Arial Narrow" panose="020B0606020202030204" pitchFamily="34" charset="0"/>
                        </a:rPr>
                        <a:t>5.8.01.01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AL GOBIERNO CENTRAL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921,44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0" dirty="0">
                          <a:latin typeface="Arial Narrow" panose="020B0606020202030204" pitchFamily="34" charset="0"/>
                        </a:rPr>
                        <a:t>  921,44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71458996"/>
                  </a:ext>
                </a:extLst>
              </a:tr>
              <a:tr h="446487">
                <a:tc>
                  <a:txBody>
                    <a:bodyPr/>
                    <a:lstStyle/>
                    <a:p>
                      <a:pPr algn="ctr"/>
                      <a:endParaRPr lang="es-ES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             TOTAL DE GASTOS CORRIENTES NO PERMANETES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9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b="1" dirty="0">
                          <a:latin typeface="Arial Narrow" panose="020B0606020202030204" pitchFamily="34" charset="0"/>
                        </a:rPr>
                        <a:t>4.420,04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78076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56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290" y="566670"/>
            <a:ext cx="10515600" cy="557655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es-MX" b="1" dirty="0">
                <a:latin typeface="Arial Narrow" panose="020B0606020202030204" pitchFamily="34" charset="0"/>
              </a:rPr>
              <a:t>GASTO DE INVERSIÓN</a:t>
            </a:r>
            <a:r>
              <a:rPr lang="es-EC" b="1" dirty="0">
                <a:latin typeface="Arial Narrow" panose="020B0606020202030204" pitchFamily="34" charset="0"/>
              </a:rPr>
              <a:t/>
            </a:r>
            <a:br>
              <a:rPr lang="es-EC" b="1" dirty="0">
                <a:latin typeface="Arial Narrow" panose="020B0606020202030204" pitchFamily="34" charset="0"/>
              </a:rPr>
            </a:br>
            <a:r>
              <a:rPr lang="es-MX" dirty="0">
                <a:latin typeface="Arial Narrow" panose="020B0606020202030204" pitchFamily="34" charset="0"/>
              </a:rPr>
              <a:t>POR PROYECTOS DE ACUERDO AL PLAN DE DESARROLLO Y ORDENAMIENTO TERRITORIAL DE LA PARROQUIA DE COTOGCHOA</a:t>
            </a:r>
            <a:br>
              <a:rPr lang="es-MX" dirty="0">
                <a:latin typeface="Arial Narrow" panose="020B0606020202030204" pitchFamily="34" charset="0"/>
              </a:rPr>
            </a:br>
            <a:r>
              <a:rPr lang="es-MX" dirty="0">
                <a:latin typeface="Arial Narrow" panose="020B0606020202030204" pitchFamily="34" charset="0"/>
              </a:rPr>
              <a:t> 2019 – 2023</a:t>
            </a:r>
            <a:r>
              <a:rPr lang="es-EC" dirty="0">
                <a:latin typeface="Arial Narrow" panose="020B0606020202030204" pitchFamily="34" charset="0"/>
              </a:rPr>
              <a:t/>
            </a:r>
            <a:br>
              <a:rPr lang="es-EC" dirty="0">
                <a:latin typeface="Arial Narrow" panose="020B0606020202030204" pitchFamily="34" charset="0"/>
              </a:rPr>
            </a:br>
            <a:endParaRPr lang="es-EC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391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13057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b="1" dirty="0">
                <a:latin typeface="Arial Narrow" panose="020B0606020202030204" pitchFamily="34" charset="0"/>
              </a:rPr>
              <a:t>COMPONENTE BIOFÍSICO</a:t>
            </a:r>
            <a:r>
              <a:rPr lang="es-MX" sz="3600" dirty="0">
                <a:latin typeface="Arial Narrow" panose="020B0606020202030204" pitchFamily="34" charset="0"/>
              </a:rPr>
              <a:t>  </a:t>
            </a:r>
            <a:r>
              <a:rPr lang="es-EC" sz="3600" dirty="0">
                <a:latin typeface="Arial Narrow" panose="020B0606020202030204" pitchFamily="34" charset="0"/>
              </a:rPr>
              <a:t/>
            </a:r>
            <a:br>
              <a:rPr lang="es-EC" sz="3600" dirty="0">
                <a:latin typeface="Arial Narrow" panose="020B0606020202030204" pitchFamily="34" charset="0"/>
              </a:rPr>
            </a:br>
            <a:r>
              <a:rPr lang="es-EC" sz="3600" dirty="0">
                <a:latin typeface="Arial Narrow" panose="020B0606020202030204" pitchFamily="34" charset="0"/>
              </a:rPr>
              <a:t>PROYECTO GESTIONES CAPACITACIONES AMBIENTALES Y MANTENIMIENTO DE ESPACIOS VERDES</a:t>
            </a:r>
            <a:endParaRPr lang="es-EC" sz="30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0176671"/>
              </p:ext>
            </p:extLst>
          </p:nvPr>
        </p:nvGraphicFramePr>
        <p:xfrm>
          <a:off x="838200" y="2177185"/>
          <a:ext cx="10545931" cy="2684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199">
                  <a:extLst>
                    <a:ext uri="{9D8B030D-6E8A-4147-A177-3AD203B41FA5}">
                      <a16:colId xmlns="" xmlns:a16="http://schemas.microsoft.com/office/drawing/2014/main" val="2661790159"/>
                    </a:ext>
                  </a:extLst>
                </a:gridCol>
                <a:gridCol w="6427961">
                  <a:extLst>
                    <a:ext uri="{9D8B030D-6E8A-4147-A177-3AD203B41FA5}">
                      <a16:colId xmlns="" xmlns:a16="http://schemas.microsoft.com/office/drawing/2014/main" val="3147531554"/>
                    </a:ext>
                  </a:extLst>
                </a:gridCol>
                <a:gridCol w="16296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22148">
                  <a:extLst>
                    <a:ext uri="{9D8B030D-6E8A-4147-A177-3AD203B41FA5}">
                      <a16:colId xmlns="" xmlns:a16="http://schemas.microsoft.com/office/drawing/2014/main" val="613847252"/>
                    </a:ext>
                  </a:extLst>
                </a:gridCol>
              </a:tblGrid>
              <a:tr h="620769"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9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1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 EJECUTADO</a:t>
                      </a:r>
                      <a:r>
                        <a:rPr lang="es-ES" sz="19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endParaRPr lang="es-ES" sz="1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29787694"/>
                  </a:ext>
                </a:extLst>
              </a:tr>
              <a:tr h="502037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latin typeface="Arial Narrow" panose="020B0606020202030204" pitchFamily="34" charset="0"/>
                        </a:rPr>
                        <a:t>7.3.05.04</a:t>
                      </a:r>
                      <a:endParaRPr lang="es-ES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baseline="0" dirty="0" smtClean="0">
                          <a:latin typeface="Arial Narrow" panose="020B0606020202030204" pitchFamily="34" charset="0"/>
                        </a:rPr>
                        <a:t>ALQUILER DE MAQUINARIA Y EQUIPO </a:t>
                      </a:r>
                      <a:endParaRPr lang="es-ES" sz="2000" b="1" baseline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 smtClean="0">
                          <a:latin typeface="Arial Narrow" panose="020B0606020202030204" pitchFamily="34" charset="0"/>
                        </a:rPr>
                        <a:t>2.000,00</a:t>
                      </a:r>
                      <a:endParaRPr lang="es-ES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94245510"/>
                  </a:ext>
                </a:extLst>
              </a:tr>
              <a:tr h="502037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latin typeface="Arial Narrow" panose="020B0606020202030204" pitchFamily="34" charset="0"/>
                        </a:rPr>
                        <a:t>7.3.06.13</a:t>
                      </a:r>
                      <a:endParaRPr lang="es-ES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200" b="1" baseline="0" dirty="0" smtClean="0">
                          <a:latin typeface="Arial Narrow" panose="020B0606020202030204" pitchFamily="34" charset="0"/>
                        </a:rPr>
                        <a:t>CAPACITACIÓN PARA LA CIUDADANÍA EN GENERAL </a:t>
                      </a:r>
                      <a:endParaRPr lang="es-ES" sz="2200" b="1" baseline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 smtClean="0">
                          <a:latin typeface="Arial Narrow" panose="020B0606020202030204" pitchFamily="34" charset="0"/>
                        </a:rPr>
                        <a:t>1.500,00</a:t>
                      </a:r>
                      <a:endParaRPr lang="es-ES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009556">
                <a:tc>
                  <a:txBody>
                    <a:bodyPr/>
                    <a:lstStyle/>
                    <a:p>
                      <a:endParaRPr lang="es-EC" sz="2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2000" b="1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MX" sz="2000" b="1" dirty="0">
                          <a:latin typeface="Arial Narrow" panose="020B0606020202030204" pitchFamily="34" charset="0"/>
                        </a:rPr>
                        <a:t>                                                                                     TOTAL</a:t>
                      </a:r>
                      <a:endParaRPr lang="es-EC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2000" b="1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C" sz="2000" b="1" dirty="0" smtClean="0">
                          <a:latin typeface="Arial Narrow" panose="020B0606020202030204" pitchFamily="34" charset="0"/>
                        </a:rPr>
                        <a:t>3.500,00</a:t>
                      </a:r>
                      <a:endParaRPr lang="es-EC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2000" b="1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C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2909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235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9488" y="185738"/>
            <a:ext cx="11249891" cy="1545647"/>
          </a:xfrm>
        </p:spPr>
        <p:txBody>
          <a:bodyPr>
            <a:noAutofit/>
          </a:bodyPr>
          <a:lstStyle/>
          <a:p>
            <a:pPr algn="ctr"/>
            <a:r>
              <a:rPr lang="es-MX" sz="3200" b="1" dirty="0">
                <a:latin typeface="Arial Narrow" panose="020B0606020202030204" pitchFamily="34" charset="0"/>
              </a:rPr>
              <a:t>COMPONENTE SOCIOCULTURAL</a:t>
            </a:r>
            <a:br>
              <a:rPr lang="es-MX" sz="3200" b="1" dirty="0">
                <a:latin typeface="Arial Narrow" panose="020B0606020202030204" pitchFamily="34" charset="0"/>
              </a:rPr>
            </a:br>
            <a:r>
              <a:rPr lang="es-MX" sz="3200" dirty="0">
                <a:latin typeface="Arial Narrow" panose="020B0606020202030204" pitchFamily="34" charset="0"/>
              </a:rPr>
              <a:t>FORTALECIMIENTO DE LOS EVENTOS ARTISTICOS Y CULTURALES DE LA PARROQUIA</a:t>
            </a:r>
            <a:endParaRPr lang="es-EC" sz="32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82581940"/>
              </p:ext>
            </p:extLst>
          </p:nvPr>
        </p:nvGraphicFramePr>
        <p:xfrm>
          <a:off x="668045" y="1731385"/>
          <a:ext cx="10772777" cy="2610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5359">
                  <a:extLst>
                    <a:ext uri="{9D8B030D-6E8A-4147-A177-3AD203B41FA5}">
                      <a16:colId xmlns="" xmlns:a16="http://schemas.microsoft.com/office/drawing/2014/main" val="1315630702"/>
                    </a:ext>
                  </a:extLst>
                </a:gridCol>
                <a:gridCol w="6111551">
                  <a:extLst>
                    <a:ext uri="{9D8B030D-6E8A-4147-A177-3AD203B41FA5}">
                      <a16:colId xmlns="" xmlns:a16="http://schemas.microsoft.com/office/drawing/2014/main" val="435200814"/>
                    </a:ext>
                  </a:extLst>
                </a:gridCol>
                <a:gridCol w="1866123">
                  <a:extLst>
                    <a:ext uri="{9D8B030D-6E8A-4147-A177-3AD203B41FA5}">
                      <a16:colId xmlns="" xmlns:a16="http://schemas.microsoft.com/office/drawing/2014/main" val="1656624597"/>
                    </a:ext>
                  </a:extLst>
                </a:gridCol>
                <a:gridCol w="1419744">
                  <a:extLst>
                    <a:ext uri="{9D8B030D-6E8A-4147-A177-3AD203B41FA5}">
                      <a16:colId xmlns="" xmlns:a16="http://schemas.microsoft.com/office/drawing/2014/main" val="1697706935"/>
                    </a:ext>
                  </a:extLst>
                </a:gridCol>
              </a:tblGrid>
              <a:tr h="598401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  <a:endParaRPr lang="es-EC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 </a:t>
                      </a:r>
                      <a:endParaRPr lang="es-EC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24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es-EC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 </a:t>
                      </a:r>
                      <a:endParaRPr lang="es-EC" sz="2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2414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2400" dirty="0" smtClean="0">
                          <a:latin typeface="Arial Narrow" panose="020B0606020202030204" pitchFamily="34" charset="0"/>
                        </a:rPr>
                        <a:t>7.3.02.05</a:t>
                      </a:r>
                      <a:endParaRPr lang="es-EC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200" b="1" dirty="0">
                          <a:latin typeface="Arial Narrow" panose="020B0606020202030204" pitchFamily="34" charset="0"/>
                        </a:rPr>
                        <a:t>ESPECTÁCULOS CULTURALES Y SOCIALES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EC" sz="2200" b="0" baseline="0" dirty="0" smtClean="0">
                          <a:latin typeface="Arial Narrow" panose="020B0606020202030204" pitchFamily="34" charset="0"/>
                        </a:rPr>
                        <a:t>Agenda Cultural Cotogchoa 2021 </a:t>
                      </a:r>
                      <a:endParaRPr lang="es-EC" sz="2200" b="0" baseline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Arial Narrow" panose="020B0606020202030204" pitchFamily="34" charset="0"/>
                        </a:rPr>
                        <a:t>5.300,00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400" dirty="0" smtClean="0">
                        <a:latin typeface="Arial Narrow" panose="020B0606020202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 smtClean="0">
                          <a:latin typeface="Arial Narrow" panose="020B0606020202030204" pitchFamily="34" charset="0"/>
                        </a:rPr>
                        <a:t>400,00</a:t>
                      </a:r>
                      <a:endParaRPr lang="es-ES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3119778"/>
                  </a:ext>
                </a:extLst>
              </a:tr>
              <a:tr h="598401">
                <a:tc>
                  <a:txBody>
                    <a:bodyPr/>
                    <a:lstStyle/>
                    <a:p>
                      <a:endParaRPr lang="es-EC" sz="2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dirty="0">
                          <a:latin typeface="Arial Narrow" panose="020B0606020202030204" pitchFamily="34" charset="0"/>
                        </a:rPr>
                        <a:t>                                                                TOTAL</a:t>
                      </a:r>
                      <a:endParaRPr lang="es-EC" sz="2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b="1" dirty="0">
                          <a:latin typeface="Arial Narrow" panose="020B0606020202030204" pitchFamily="34" charset="0"/>
                        </a:rPr>
                        <a:t>5.300,00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b="1" dirty="0">
                          <a:latin typeface="Arial Narrow" panose="020B0606020202030204" pitchFamily="34" charset="0"/>
                        </a:rPr>
                        <a:t>400,00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5549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100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9489" y="318656"/>
            <a:ext cx="11249891" cy="969817"/>
          </a:xfrm>
        </p:spPr>
        <p:txBody>
          <a:bodyPr>
            <a:normAutofit/>
          </a:bodyPr>
          <a:lstStyle/>
          <a:p>
            <a:pPr algn="ctr"/>
            <a:r>
              <a:rPr lang="es-MX" sz="3600" b="1" dirty="0">
                <a:latin typeface="Arial Narrow" panose="020B0606020202030204" pitchFamily="34" charset="0"/>
              </a:rPr>
              <a:t>COMPONENTE SOCIO CULTURAL</a:t>
            </a:r>
            <a:r>
              <a:rPr lang="es-MX" sz="2800" b="1" dirty="0">
                <a:latin typeface="Arial Narrow" panose="020B0606020202030204" pitchFamily="34" charset="0"/>
              </a:rPr>
              <a:t/>
            </a:r>
            <a:br>
              <a:rPr lang="es-MX" sz="2800" b="1" dirty="0">
                <a:latin typeface="Arial Narrow" panose="020B0606020202030204" pitchFamily="34" charset="0"/>
              </a:rPr>
            </a:br>
            <a:r>
              <a:rPr lang="es-MX" sz="2800" dirty="0">
                <a:latin typeface="Arial Narrow" panose="020B0606020202030204" pitchFamily="34" charset="0"/>
              </a:rPr>
              <a:t>PROYECTO DE ATENCION A PERSONAS EN ESTADO DE VULNERABILIDAD</a:t>
            </a:r>
            <a:endParaRPr lang="es-EC" sz="28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31152436"/>
              </p:ext>
            </p:extLst>
          </p:nvPr>
        </p:nvGraphicFramePr>
        <p:xfrm>
          <a:off x="429489" y="1288473"/>
          <a:ext cx="11401728" cy="5211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205">
                  <a:extLst>
                    <a:ext uri="{9D8B030D-6E8A-4147-A177-3AD203B41FA5}">
                      <a16:colId xmlns="" xmlns:a16="http://schemas.microsoft.com/office/drawing/2014/main" val="1315630702"/>
                    </a:ext>
                  </a:extLst>
                </a:gridCol>
                <a:gridCol w="7220526">
                  <a:extLst>
                    <a:ext uri="{9D8B030D-6E8A-4147-A177-3AD203B41FA5}">
                      <a16:colId xmlns="" xmlns:a16="http://schemas.microsoft.com/office/drawing/2014/main" val="435200814"/>
                    </a:ext>
                  </a:extLst>
                </a:gridCol>
                <a:gridCol w="1584356">
                  <a:extLst>
                    <a:ext uri="{9D8B030D-6E8A-4147-A177-3AD203B41FA5}">
                      <a16:colId xmlns="" xmlns:a16="http://schemas.microsoft.com/office/drawing/2014/main" val="3103462552"/>
                    </a:ext>
                  </a:extLst>
                </a:gridCol>
                <a:gridCol w="1573641">
                  <a:extLst>
                    <a:ext uri="{9D8B030D-6E8A-4147-A177-3AD203B41FA5}">
                      <a16:colId xmlns="" xmlns:a16="http://schemas.microsoft.com/office/drawing/2014/main" val="1697706935"/>
                    </a:ext>
                  </a:extLst>
                </a:gridCol>
              </a:tblGrid>
              <a:tr h="300992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 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18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INICIAL</a:t>
                      </a:r>
                      <a:endParaRPr lang="es-ES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 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2414159"/>
                  </a:ext>
                </a:extLst>
              </a:tr>
              <a:tr h="300992">
                <a:tc>
                  <a:txBody>
                    <a:bodyPr/>
                    <a:lstStyle/>
                    <a:p>
                      <a:r>
                        <a:rPr lang="es-EC" sz="1800" dirty="0" smtClean="0">
                          <a:latin typeface="Arial Narrow" panose="020B0606020202030204" pitchFamily="34" charset="0"/>
                        </a:rPr>
                        <a:t>7.3.06.05</a:t>
                      </a:r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200" b="1" dirty="0"/>
                        <a:t>ESTUDIO Y DISEÑO DE </a:t>
                      </a:r>
                      <a:r>
                        <a:rPr lang="es-ES" sz="2200" b="1" dirty="0" smtClean="0"/>
                        <a:t>PROYECTOS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2200" b="0" dirty="0" smtClean="0"/>
                        <a:t>Proyecto de rescate de las tradiciones</a:t>
                      </a:r>
                      <a:r>
                        <a:rPr lang="es-ES" sz="2200" b="0" baseline="0" dirty="0" smtClean="0"/>
                        <a:t> en épocas navideñas</a:t>
                      </a:r>
                      <a:endParaRPr lang="es-E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22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C" sz="2200" dirty="0" smtClean="0">
                          <a:latin typeface="Arial Narrow" panose="020B0606020202030204" pitchFamily="34" charset="0"/>
                        </a:rPr>
                        <a:t>1.560,00</a:t>
                      </a:r>
                      <a:endParaRPr lang="es-EC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292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latin typeface="Arial Narrow" panose="020B0606020202030204" pitchFamily="34" charset="0"/>
                        </a:rPr>
                        <a:t>7.3.06.06</a:t>
                      </a:r>
                      <a:endParaRPr lang="es-EC" sz="1800" dirty="0">
                        <a:latin typeface="Arial Narrow" panose="020B0606020202030204" pitchFamily="34" charset="0"/>
                      </a:endParaRPr>
                    </a:p>
                    <a:p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200" b="1" dirty="0">
                          <a:latin typeface="Arial Narrow" panose="020B0606020202030204" pitchFamily="34" charset="0"/>
                        </a:rPr>
                        <a:t>HONORARIOS</a:t>
                      </a:r>
                      <a:r>
                        <a:rPr lang="es-ES" sz="2200" b="1" baseline="0" dirty="0">
                          <a:latin typeface="Arial Narrow" panose="020B0606020202030204" pitchFamily="34" charset="0"/>
                        </a:rPr>
                        <a:t> POR CONTRATOS CIVILES DE SERVICIOS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800" b="0" dirty="0" smtClean="0"/>
                        <a:t>Colonia Vacacional Relámpago para niñas y niños de Cotogchoa 2021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800" b="0" dirty="0" smtClean="0"/>
                        <a:t>Servicio técnico especializados para proyecto productivo digital y cultural de la Parroquia de Cotogchoa 2021</a:t>
                      </a:r>
                      <a:endParaRPr lang="es-E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latin typeface="Arial Narrow" panose="020B0606020202030204" pitchFamily="34" charset="0"/>
                        </a:rPr>
                        <a:t>2.440,00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2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200" dirty="0" smtClean="0">
                          <a:latin typeface="Arial Narrow" panose="020B0606020202030204" pitchFamily="34" charset="0"/>
                        </a:rPr>
                        <a:t>1.400,00</a:t>
                      </a:r>
                    </a:p>
                    <a:p>
                      <a:pPr algn="ctr"/>
                      <a:r>
                        <a:rPr lang="es-ES" sz="2200" dirty="0" smtClean="0">
                          <a:latin typeface="Arial Narrow" panose="020B0606020202030204" pitchFamily="34" charset="0"/>
                        </a:rPr>
                        <a:t>3.450,00</a:t>
                      </a:r>
                      <a:endParaRPr lang="es-ES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3119778"/>
                  </a:ext>
                </a:extLst>
              </a:tr>
              <a:tr h="1213164">
                <a:tc>
                  <a:txBody>
                    <a:bodyPr/>
                    <a:lstStyle/>
                    <a:p>
                      <a:r>
                        <a:rPr lang="es-EC" sz="1800" dirty="0" smtClean="0">
                          <a:latin typeface="Arial Narrow" panose="020B0606020202030204" pitchFamily="34" charset="0"/>
                        </a:rPr>
                        <a:t>7.3.06.13</a:t>
                      </a:r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200" b="1" dirty="0"/>
                        <a:t>CAPACITACIÓN PARA LA CIUDADANÍA EN GENERAL </a:t>
                      </a:r>
                      <a:endParaRPr lang="es-ES" sz="2200" b="1" dirty="0" smtClean="0"/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800" b="0" dirty="0" smtClean="0"/>
                        <a:t>Talleres de pintura para los niños de la Parroquia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800" b="0" dirty="0" smtClean="0"/>
                        <a:t>Capacitación en derechos y deberes, ley del adulto mayor Parroquia Cotogchoa</a:t>
                      </a:r>
                      <a:endParaRPr lang="es-E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200" dirty="0">
                          <a:latin typeface="Arial Narrow" panose="020B0606020202030204" pitchFamily="34" charset="0"/>
                        </a:rPr>
                        <a:t>16.181,81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2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200" dirty="0" smtClean="0">
                          <a:latin typeface="Arial Narrow" panose="020B0606020202030204" pitchFamily="34" charset="0"/>
                        </a:rPr>
                        <a:t>1.920,00</a:t>
                      </a:r>
                    </a:p>
                    <a:p>
                      <a:pPr algn="ctr"/>
                      <a:r>
                        <a:rPr lang="es-ES" sz="2200" dirty="0" smtClean="0">
                          <a:latin typeface="Arial Narrow" panose="020B0606020202030204" pitchFamily="34" charset="0"/>
                        </a:rPr>
                        <a:t>750,00</a:t>
                      </a:r>
                      <a:endParaRPr lang="es-ES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508401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C" sz="1800" dirty="0" smtClean="0">
                          <a:latin typeface="Arial Narrow" panose="020B0606020202030204" pitchFamily="34" charset="0"/>
                        </a:rPr>
                        <a:t>7.3.0812</a:t>
                      </a:r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200" b="1" dirty="0"/>
                        <a:t>MATERIALES DIDÁCTICOS </a:t>
                      </a:r>
                      <a:endParaRPr lang="es-ES" sz="2200" b="1" dirty="0" smtClean="0"/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2200" b="0" dirty="0" smtClean="0"/>
                        <a:t>Material didáctico Proyecto Arte y Pintura </a:t>
                      </a:r>
                      <a:endParaRPr lang="es-E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2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200" dirty="0" smtClean="0">
                          <a:latin typeface="Arial Narrow" panose="020B0606020202030204" pitchFamily="34" charset="0"/>
                        </a:rPr>
                        <a:t>813,24</a:t>
                      </a:r>
                      <a:endParaRPr lang="es-ES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2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200" dirty="0" smtClean="0">
                          <a:latin typeface="Arial Narrow" panose="020B0606020202030204" pitchFamily="34" charset="0"/>
                        </a:rPr>
                        <a:t>813,24</a:t>
                      </a:r>
                      <a:endParaRPr lang="es-ES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33452487"/>
                  </a:ext>
                </a:extLst>
              </a:tr>
              <a:tr h="505183">
                <a:tc>
                  <a:txBody>
                    <a:bodyPr/>
                    <a:lstStyle/>
                    <a:p>
                      <a:endParaRPr lang="es-EC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b="1" dirty="0">
                          <a:latin typeface="Arial Narrow" panose="020B0606020202030204" pitchFamily="34" charset="0"/>
                        </a:rPr>
                        <a:t>                                  </a:t>
                      </a:r>
                      <a:r>
                        <a:rPr lang="es-MX" sz="2000" b="1" dirty="0" smtClean="0">
                          <a:latin typeface="Arial Narrow" panose="020B0606020202030204" pitchFamily="34" charset="0"/>
                        </a:rPr>
                        <a:t>TOTAL                                                                               </a:t>
                      </a:r>
                      <a:endParaRPr lang="es-EC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200" b="1" dirty="0">
                          <a:latin typeface="Arial Narrow" panose="020B0606020202030204" pitchFamily="34" charset="0"/>
                        </a:rPr>
                        <a:t>19.435.05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200" b="1" dirty="0" smtClean="0">
                          <a:latin typeface="Arial Narrow" panose="020B0606020202030204" pitchFamily="34" charset="0"/>
                        </a:rPr>
                        <a:t>9.893,24</a:t>
                      </a:r>
                      <a:endParaRPr lang="es-EC" sz="22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5549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259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989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3600" b="1" dirty="0">
                <a:latin typeface="Arial Narrow" panose="020B0606020202030204" pitchFamily="34" charset="0"/>
              </a:rPr>
              <a:t>COMPONENTE ECONÓMICO PRODUCTIVO </a:t>
            </a:r>
            <a:r>
              <a:rPr lang="es-MX" sz="2800" b="1" dirty="0">
                <a:latin typeface="Arial Narrow" panose="020B0606020202030204" pitchFamily="34" charset="0"/>
              </a:rPr>
              <a:t/>
            </a:r>
            <a:br>
              <a:rPr lang="es-MX" sz="2800" b="1" dirty="0">
                <a:latin typeface="Arial Narrow" panose="020B0606020202030204" pitchFamily="34" charset="0"/>
              </a:rPr>
            </a:br>
            <a:r>
              <a:rPr lang="es-MX" sz="2800" dirty="0">
                <a:latin typeface="Arial Narrow" panose="020B0606020202030204" pitchFamily="34" charset="0"/>
              </a:rPr>
              <a:t>APOYO PERMANENTE A LA POBLACION AGRICOLA DE LA PARROQUIA</a:t>
            </a:r>
            <a:endParaRPr lang="es-EC" sz="2800" dirty="0">
              <a:latin typeface="Arial Narrow" panose="020B0606020202030204" pitchFamily="34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903053"/>
              </p:ext>
            </p:extLst>
          </p:nvPr>
        </p:nvGraphicFramePr>
        <p:xfrm>
          <a:off x="285750" y="1342928"/>
          <a:ext cx="11601449" cy="5423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25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325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02547"/>
                <a:gridCol w="22538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16596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endParaRPr lang="es-ES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8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180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6596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7.1.01.06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SALARIOS UNIFICADAS</a:t>
                      </a:r>
                      <a:r>
                        <a:rPr lang="es-ES" b="1" baseline="0" dirty="0"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r>
                        <a:rPr lang="es-ES" sz="1800" baseline="0" dirty="0">
                          <a:latin typeface="Arial Narrow" panose="020B0606020202030204" pitchFamily="34" charset="0"/>
                        </a:rPr>
                        <a:t>(Operador del Tractor )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6.648,00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6.648,00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7.1.02.03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DECIMOTERCER SUELDO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554,00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543,33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7.1.02.04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DECIMOCUARTO SUELDO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400,00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400,00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7.1.06.01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APORTE PATRONAL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839,73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807,72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7.1.06.02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FONDOS DE RESERVA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553,77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553,77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16596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7.3.04.04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baseline="0" dirty="0" smtClean="0">
                          <a:latin typeface="Arial Narrow" panose="020B0606020202030204" pitchFamily="34" charset="0"/>
                        </a:rPr>
                        <a:t>MANTENIMIENTO DE MAQUINARIAS Y EQUIPO </a:t>
                      </a:r>
                    </a:p>
                    <a:p>
                      <a:r>
                        <a:rPr lang="es-ES" sz="1800" b="0" baseline="0" dirty="0" smtClean="0">
                          <a:latin typeface="Arial Narrow" panose="020B0606020202030204" pitchFamily="34" charset="0"/>
                        </a:rPr>
                        <a:t>mantenimiento rastra tractor del Gad </a:t>
                      </a:r>
                      <a:endParaRPr lang="es-ES" sz="1800" b="0" baseline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395,54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  </a:t>
                      </a:r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395,54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5214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7.3.08.03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baseline="0" dirty="0" smtClean="0">
                          <a:latin typeface="Arial Narrow" panose="020B0606020202030204" pitchFamily="34" charset="0"/>
                        </a:rPr>
                        <a:t>COMBUSTIBLE Y LUBRICANTES </a:t>
                      </a:r>
                      <a:endParaRPr lang="es-ES" sz="1800" b="1" baseline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1.500,00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615863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7.3.08.13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REPUESTOS Y ACCESORIOS</a:t>
                      </a:r>
                    </a:p>
                    <a:p>
                      <a:r>
                        <a:rPr lang="es-ES" sz="1700" dirty="0">
                          <a:latin typeface="Arial Narrow" panose="020B0606020202030204" pitchFamily="34" charset="0"/>
                        </a:rPr>
                        <a:t>(Repuestos del tractor agrícola)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5.570,17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  </a:t>
                      </a:r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5.080,29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19151568"/>
                  </a:ext>
                </a:extLst>
              </a:tr>
              <a:tr h="615863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7.7.02.01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SEGUROS </a:t>
                      </a:r>
                    </a:p>
                    <a:p>
                      <a:r>
                        <a:rPr lang="es-ES" sz="1700" dirty="0">
                          <a:latin typeface="Arial Narrow" panose="020B0606020202030204" pitchFamily="34" charset="0"/>
                        </a:rPr>
                        <a:t>(Seguro e tractor agrícola)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800,00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 Narrow" panose="020B0606020202030204" pitchFamily="34" charset="0"/>
                        </a:rPr>
                        <a:t>     </a:t>
                      </a:r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237,62 </a:t>
                      </a:r>
                      <a:endParaRPr lang="es-ES" sz="1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08316374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700" b="1" dirty="0">
                          <a:latin typeface="Arial Narrow" panose="020B0606020202030204" pitchFamily="34" charset="0"/>
                        </a:rPr>
                        <a:t>                                                                                             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latin typeface="Arial Narrow" panose="020B0606020202030204" pitchFamily="34" charset="0"/>
                        </a:rPr>
                        <a:t>17.261,21</a:t>
                      </a:r>
                      <a:endParaRPr lang="es-ES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latin typeface="Arial Narrow" panose="020B0606020202030204" pitchFamily="34" charset="0"/>
                        </a:rPr>
                        <a:t>14.666,27</a:t>
                      </a:r>
                      <a:endParaRPr lang="es-ES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16438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5252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7655"/>
            <a:ext cx="10515600" cy="816745"/>
          </a:xfrm>
        </p:spPr>
        <p:txBody>
          <a:bodyPr>
            <a:normAutofit/>
          </a:bodyPr>
          <a:lstStyle/>
          <a:p>
            <a:pPr algn="ctr"/>
            <a:r>
              <a:rPr lang="es-MX" sz="2500" b="1" dirty="0">
                <a:latin typeface="Arial Narrow" panose="020B0606020202030204" pitchFamily="34" charset="0"/>
              </a:rPr>
              <a:t>COMPONENTE ASENTAMIENTOS HUMANOS</a:t>
            </a:r>
            <a:r>
              <a:rPr lang="es-MX" sz="2500" dirty="0">
                <a:latin typeface="Arial Narrow" panose="020B0606020202030204" pitchFamily="34" charset="0"/>
              </a:rPr>
              <a:t/>
            </a:r>
            <a:br>
              <a:rPr lang="es-MX" sz="2500" dirty="0">
                <a:latin typeface="Arial Narrow" panose="020B0606020202030204" pitchFamily="34" charset="0"/>
              </a:rPr>
            </a:br>
            <a:r>
              <a:rPr lang="es-MX" sz="2500" dirty="0">
                <a:latin typeface="Arial Narrow" panose="020B0606020202030204" pitchFamily="34" charset="0"/>
              </a:rPr>
              <a:t>MANTENIMIENTO PARA EL MEJORAMIENTO DEL SISTEMA VIAL</a:t>
            </a:r>
            <a:endParaRPr lang="es-EC" sz="25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8613630"/>
              </p:ext>
            </p:extLst>
          </p:nvPr>
        </p:nvGraphicFramePr>
        <p:xfrm>
          <a:off x="286222" y="823866"/>
          <a:ext cx="11601449" cy="5905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4638">
                  <a:extLst>
                    <a:ext uri="{9D8B030D-6E8A-4147-A177-3AD203B41FA5}">
                      <a16:colId xmlns="" xmlns:a16="http://schemas.microsoft.com/office/drawing/2014/main" val="203994501"/>
                    </a:ext>
                  </a:extLst>
                </a:gridCol>
                <a:gridCol w="7288039">
                  <a:extLst>
                    <a:ext uri="{9D8B030D-6E8A-4147-A177-3AD203B41FA5}">
                      <a16:colId xmlns="" xmlns:a16="http://schemas.microsoft.com/office/drawing/2014/main" val="3773429832"/>
                    </a:ext>
                  </a:extLst>
                </a:gridCol>
                <a:gridCol w="1982709"/>
                <a:gridCol w="1286063">
                  <a:extLst>
                    <a:ext uri="{9D8B030D-6E8A-4147-A177-3AD203B41FA5}">
                      <a16:colId xmlns="" xmlns:a16="http://schemas.microsoft.com/office/drawing/2014/main" val="3270829773"/>
                    </a:ext>
                  </a:extLst>
                </a:gridCol>
              </a:tblGrid>
              <a:tr h="479833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 </a:t>
                      </a:r>
                      <a:endParaRPr lang="es-EC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  <a:endParaRPr lang="es-EC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6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160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</a:t>
                      </a:r>
                      <a:endParaRPr lang="es-EC" sz="1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30455393"/>
                  </a:ext>
                </a:extLst>
              </a:tr>
              <a:tr h="656270">
                <a:tc>
                  <a:txBody>
                    <a:bodyPr/>
                    <a:lstStyle/>
                    <a:p>
                      <a:pPr algn="ctr"/>
                      <a:r>
                        <a:rPr lang="es-EC" sz="1900" dirty="0" smtClean="0">
                          <a:latin typeface="Arial Narrow" panose="020B0606020202030204" pitchFamily="34" charset="0"/>
                        </a:rPr>
                        <a:t>7.3.02.02</a:t>
                      </a:r>
                      <a:endParaRPr lang="es-EC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C" sz="1900" b="1" dirty="0" smtClean="0">
                          <a:latin typeface="Arial Narrow" panose="020B0606020202030204" pitchFamily="34" charset="0"/>
                        </a:rPr>
                        <a:t>FLETES</a:t>
                      </a:r>
                      <a:r>
                        <a:rPr lang="es-EC" sz="1900" b="1" baseline="0" dirty="0" smtClean="0">
                          <a:latin typeface="Arial Narrow" panose="020B0606020202030204" pitchFamily="34" charset="0"/>
                        </a:rPr>
                        <a:t> Y MANIOBRAS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dirty="0" smtClean="0">
                          <a:latin typeface="Arial Narrow" panose="020B0606020202030204" pitchFamily="34" charset="0"/>
                        </a:rPr>
                        <a:t>Servicio de transporte de tubería para el barrio Patagua</a:t>
                      </a:r>
                      <a:endParaRPr lang="es-EC" sz="16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900" b="0" dirty="0" smtClean="0">
                          <a:latin typeface="Arial Narrow" panose="020B0606020202030204" pitchFamily="34" charset="0"/>
                        </a:rPr>
                        <a:t>1.000,00</a:t>
                      </a:r>
                      <a:endParaRPr lang="es-EC" sz="19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sz="1900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C" sz="1900" dirty="0" smtClean="0">
                          <a:latin typeface="Arial Narrow" panose="020B0606020202030204" pitchFamily="34" charset="0"/>
                        </a:rPr>
                        <a:t>145,00</a:t>
                      </a:r>
                      <a:endParaRPr lang="es-EC" sz="19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854842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7.3.05.04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MAQUINARIAS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Y </a:t>
                      </a:r>
                      <a:r>
                        <a:rPr lang="es-ES" sz="1800" b="1" baseline="0" dirty="0" smtClean="0">
                          <a:latin typeface="Arial Narrow" panose="020B0606020202030204" pitchFamily="34" charset="0"/>
                        </a:rPr>
                        <a:t>EQUIPOS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baseline="0" dirty="0" smtClean="0">
                          <a:latin typeface="Arial Narrow" panose="020B0606020202030204" pitchFamily="34" charset="0"/>
                        </a:rPr>
                        <a:t>Horas maquinarias retroexcavadora para el mantenimiento vial General Enríquez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baseline="0" dirty="0" smtClean="0">
                          <a:latin typeface="Arial Narrow" panose="020B0606020202030204" pitchFamily="34" charset="0"/>
                        </a:rPr>
                        <a:t>Horas Retroexcavadora para el Taxo y Juan Obrero</a:t>
                      </a:r>
                      <a:endParaRPr lang="es-ES" sz="1600" b="0" baseline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700" dirty="0" smtClean="0">
                          <a:latin typeface="Arial Narrow" panose="020B0606020202030204" pitchFamily="34" charset="0"/>
                        </a:rPr>
                        <a:t>10.000,00</a:t>
                      </a:r>
                      <a:endParaRPr lang="es-ES" sz="17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</a:t>
                      </a: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340,00     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1.142,50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8754471"/>
                  </a:ext>
                </a:extLst>
              </a:tr>
              <a:tr h="574185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7.3.05.04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800" b="1" baseline="0" dirty="0" smtClean="0">
                          <a:latin typeface="Arial Narrow" panose="020B0606020202030204" pitchFamily="34" charset="0"/>
                        </a:rPr>
                        <a:t>FISCALIZACIÓN E INSPECCIONES TÉCNICAS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800" b="1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1600" b="0" baseline="0" dirty="0" smtClean="0">
                          <a:latin typeface="Arial Narrow" panose="020B0606020202030204" pitchFamily="34" charset="0"/>
                        </a:rPr>
                        <a:t>Fiscalización del proceso sie-01-2020ct</a:t>
                      </a:r>
                      <a:endParaRPr lang="es-ES" sz="1600" b="0" baseline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700" dirty="0" smtClean="0">
                          <a:latin typeface="Arial Narrow" panose="020B0606020202030204" pitchFamily="34" charset="0"/>
                        </a:rPr>
                        <a:t>2.000,00</a:t>
                      </a:r>
                      <a:endParaRPr lang="es-ES" sz="17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1.120,00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029574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7.3.08.11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MATERIALES DE CONSTRUCCIÓN</a:t>
                      </a:r>
                      <a:r>
                        <a:rPr lang="es-ES" b="1" baseline="0" dirty="0">
                          <a:latin typeface="Arial Narrow" panose="020B0606020202030204" pitchFamily="34" charset="0"/>
                        </a:rPr>
                        <a:t> ELECTRICIDAD Y </a:t>
                      </a:r>
                      <a:r>
                        <a:rPr lang="es-ES" b="1" baseline="0" dirty="0" smtClean="0">
                          <a:latin typeface="Arial Narrow" panose="020B0606020202030204" pitchFamily="34" charset="0"/>
                        </a:rPr>
                        <a:t>PLOMERÍA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baseline="0" dirty="0" smtClean="0">
                          <a:latin typeface="Arial Narrow" panose="020B0606020202030204" pitchFamily="34" charset="0"/>
                        </a:rPr>
                        <a:t>Compra de materiales de ferretería mantenimiento de la Parroquia</a:t>
                      </a:r>
                      <a:endParaRPr lang="es-ES" sz="1600" b="0" baseline="0" dirty="0"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aseline="0" dirty="0" smtClean="0">
                          <a:latin typeface="Arial Narrow" panose="020B0606020202030204" pitchFamily="34" charset="0"/>
                        </a:rPr>
                        <a:t>Convenio GADMUR y Gad Parroquial, adquisición accesorios para la extensión de redes de agua potable la calle 16 y calle G del barrio el Manzano</a:t>
                      </a:r>
                      <a:endParaRPr lang="es-ES" sz="1600" baseline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700" dirty="0" smtClean="0">
                          <a:latin typeface="Arial Narrow" panose="020B0606020202030204" pitchFamily="34" charset="0"/>
                        </a:rPr>
                        <a:t>3.500,00</a:t>
                      </a:r>
                      <a:endParaRPr lang="es-ES" sz="17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460,60</a:t>
                      </a: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2.672,21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556983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7.5.01.04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800" b="1" baseline="0" dirty="0" smtClean="0">
                          <a:latin typeface="Arial Narrow" panose="020B0606020202030204" pitchFamily="34" charset="0"/>
                        </a:rPr>
                        <a:t>DE URBANIZACIÓN Y EMBELLECIMIENTO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baseline="0" dirty="0" smtClean="0">
                          <a:latin typeface="Arial Narrow" panose="020B0606020202030204" pitchFamily="34" charset="0"/>
                        </a:rPr>
                        <a:t>Kit de Juegos Infantiles para el Barrio Cuendina Albornoz </a:t>
                      </a:r>
                      <a:endParaRPr lang="es-ES" sz="1600" b="0" baseline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700" dirty="0" smtClean="0">
                          <a:latin typeface="Arial Narrow" panose="020B0606020202030204" pitchFamily="34" charset="0"/>
                        </a:rPr>
                        <a:t>3.000,00</a:t>
                      </a:r>
                      <a:endParaRPr lang="es-ES" sz="17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1.900,00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003319">
                <a:tc>
                  <a:txBody>
                    <a:bodyPr/>
                    <a:lstStyle/>
                    <a:p>
                      <a:pPr algn="ctr"/>
                      <a:r>
                        <a:rPr lang="es-ES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7.5.05.01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EN OBRAS DE </a:t>
                      </a:r>
                      <a:r>
                        <a:rPr lang="es-ES" sz="18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INFRAESTRUCTURA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Mejoramiento de espacios públicos modalidad cogestión cotogchoa 2020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Reempedrado</a:t>
                      </a:r>
                      <a:r>
                        <a:rPr lang="es-ES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de 2.464,13 metros de la calle principal en el barrio El Milagro y el barrio La Leticia, y otro tramo entre el barrio la Leticia y el barrio en Bosque </a:t>
                      </a:r>
                      <a:endParaRPr lang="es-ES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7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100,626,39</a:t>
                      </a:r>
                      <a:endParaRPr lang="es-ES" sz="1700" b="0" baseline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65.256,52</a:t>
                      </a:r>
                    </a:p>
                    <a:p>
                      <a:pPr algn="ctr"/>
                      <a:r>
                        <a:rPr lang="es-ES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7.175,55    </a:t>
                      </a:r>
                      <a:endParaRPr lang="es-ES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26359731"/>
                  </a:ext>
                </a:extLst>
              </a:tr>
              <a:tr h="344031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600" b="1" baseline="0" dirty="0">
                          <a:latin typeface="Arial Narrow" panose="020B0606020202030204" pitchFamily="34" charset="0"/>
                        </a:rPr>
                        <a:t>        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baseline="0" dirty="0" smtClean="0">
                          <a:latin typeface="Arial Narrow" panose="020B0606020202030204" pitchFamily="34" charset="0"/>
                        </a:rPr>
                        <a:t>120.126,39</a:t>
                      </a:r>
                      <a:endParaRPr lang="es-ES" sz="1600" b="1" baseline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latin typeface="Arial Narrow" panose="020B0606020202030204" pitchFamily="34" charset="0"/>
                        </a:rPr>
                        <a:t>80.212,38</a:t>
                      </a:r>
                      <a:endParaRPr lang="es-ES" sz="16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7151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5725" y="182881"/>
            <a:ext cx="11061576" cy="1371599"/>
          </a:xfrm>
        </p:spPr>
        <p:txBody>
          <a:bodyPr>
            <a:normAutofit/>
          </a:bodyPr>
          <a:lstStyle/>
          <a:p>
            <a:pPr algn="ctr"/>
            <a:r>
              <a:rPr lang="es-MX" sz="2800" b="1" dirty="0">
                <a:latin typeface="Arial Narrow" panose="020B0606020202030204" pitchFamily="34" charset="0"/>
              </a:rPr>
              <a:t>COMPONENTE POLÍTICO INSTITUCIONAL </a:t>
            </a:r>
            <a:r>
              <a:rPr lang="es-MX" sz="2800" dirty="0">
                <a:latin typeface="Arial Narrow" panose="020B0606020202030204" pitchFamily="34" charset="0"/>
              </a:rPr>
              <a:t/>
            </a:r>
            <a:br>
              <a:rPr lang="es-MX" sz="2800" dirty="0">
                <a:latin typeface="Arial Narrow" panose="020B0606020202030204" pitchFamily="34" charset="0"/>
              </a:rPr>
            </a:br>
            <a:r>
              <a:rPr lang="es-MX" sz="2800" dirty="0">
                <a:latin typeface="Arial Narrow" panose="020B0606020202030204" pitchFamily="34" charset="0"/>
              </a:rPr>
              <a:t>FORTALECER LAS CAPACIDADES TECNICAS, LEGALES E INSTITUCIONALES DEL GAD</a:t>
            </a:r>
            <a:endParaRPr lang="es-EC" sz="28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957548"/>
              </p:ext>
            </p:extLst>
          </p:nvPr>
        </p:nvGraphicFramePr>
        <p:xfrm>
          <a:off x="209768" y="1554479"/>
          <a:ext cx="11507261" cy="4764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0634">
                  <a:extLst>
                    <a:ext uri="{9D8B030D-6E8A-4147-A177-3AD203B41FA5}">
                      <a16:colId xmlns="" xmlns:a16="http://schemas.microsoft.com/office/drawing/2014/main" val="783295154"/>
                    </a:ext>
                  </a:extLst>
                </a:gridCol>
                <a:gridCol w="6977962">
                  <a:extLst>
                    <a:ext uri="{9D8B030D-6E8A-4147-A177-3AD203B41FA5}">
                      <a16:colId xmlns="" xmlns:a16="http://schemas.microsoft.com/office/drawing/2014/main" val="889353348"/>
                    </a:ext>
                  </a:extLst>
                </a:gridCol>
                <a:gridCol w="1493822"/>
                <a:gridCol w="1694843">
                  <a:extLst>
                    <a:ext uri="{9D8B030D-6E8A-4147-A177-3AD203B41FA5}">
                      <a16:colId xmlns="" xmlns:a16="http://schemas.microsoft.com/office/drawing/2014/main" val="535303815"/>
                    </a:ext>
                  </a:extLst>
                </a:gridCol>
              </a:tblGrid>
              <a:tr h="656740">
                <a:tc>
                  <a:txBody>
                    <a:bodyPr/>
                    <a:lstStyle/>
                    <a:p>
                      <a:pPr algn="ctr"/>
                      <a:r>
                        <a:rPr lang="es-MX" b="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PARTIDA </a:t>
                      </a:r>
                      <a:endParaRPr lang="es-EC" b="0" i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DENOMINACIÓN </a:t>
                      </a:r>
                      <a:endParaRPr lang="es-EC" b="0" i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80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180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VALOR</a:t>
                      </a:r>
                      <a:endParaRPr lang="es-EC" b="0" i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762482"/>
                  </a:ext>
                </a:extLst>
              </a:tr>
              <a:tr h="380926">
                <a:tc>
                  <a:txBody>
                    <a:bodyPr/>
                    <a:lstStyle/>
                    <a:p>
                      <a:pPr algn="ctr"/>
                      <a:r>
                        <a:rPr lang="es-EC" b="0" i="0" dirty="0" smtClean="0">
                          <a:latin typeface="Arial Narrow" panose="020B0606020202030204" pitchFamily="34" charset="0"/>
                        </a:rPr>
                        <a:t>7.3.01.01</a:t>
                      </a:r>
                      <a:endParaRPr lang="es-EC" b="0" i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C" b="1" i="0" dirty="0" smtClean="0">
                          <a:latin typeface="Arial Narrow" panose="020B0606020202030204" pitchFamily="34" charset="0"/>
                        </a:rPr>
                        <a:t>AGUA POTABLE </a:t>
                      </a:r>
                      <a:endParaRPr lang="es-EC" b="1" i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>
                          <a:latin typeface="Arial Narrow" panose="020B0606020202030204" pitchFamily="34" charset="0"/>
                        </a:rPr>
                        <a:t>150,00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0" i="0" dirty="0" smtClean="0">
                          <a:latin typeface="Arial Narrow" panose="020B0606020202030204" pitchFamily="34" charset="0"/>
                        </a:rPr>
                        <a:t>90,06</a:t>
                      </a:r>
                      <a:endParaRPr lang="es-EC" b="0" i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528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ENERGIA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ELECTRICA</a:t>
                      </a:r>
                      <a:endParaRPr lang="es-ES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275,00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240,51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15219916"/>
                  </a:ext>
                </a:extLst>
              </a:tr>
              <a:tr h="380926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TELECOMUNICACIONES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500,00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1.750,28     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1795131"/>
                  </a:ext>
                </a:extLst>
              </a:tr>
              <a:tr h="65674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7.3.02.07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DIFUSION, INFORMACION Y </a:t>
                      </a:r>
                      <a:r>
                        <a:rPr lang="es-ES" sz="1800" b="1" dirty="0" smtClean="0">
                          <a:latin typeface="Arial Narrow" panose="020B0606020202030204" pitchFamily="34" charset="0"/>
                        </a:rPr>
                        <a:t>PUBLICIDAD</a:t>
                      </a:r>
                      <a:endParaRPr lang="es-ES" sz="1700" dirty="0"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aseline="0" dirty="0">
                          <a:latin typeface="Arial Narrow" panose="020B0606020202030204" pitchFamily="34" charset="0"/>
                        </a:rPr>
                        <a:t>Mantenimiento de la pagina web y </a:t>
                      </a:r>
                      <a:r>
                        <a:rPr lang="es-ES" sz="1600" baseline="0" dirty="0" err="1">
                          <a:latin typeface="Arial Narrow" panose="020B0606020202030204" pitchFamily="34" charset="0"/>
                        </a:rPr>
                        <a:t>hosting</a:t>
                      </a:r>
                      <a:r>
                        <a:rPr lang="es-ES" sz="1600" baseline="0" dirty="0">
                          <a:latin typeface="Arial Narrow" panose="020B0606020202030204" pitchFamily="34" charset="0"/>
                        </a:rPr>
                        <a:t> y dominio 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1.000,00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919,20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7156477"/>
                  </a:ext>
                </a:extLst>
              </a:tr>
              <a:tr h="6567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7.3.04.05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Arial Narrow" panose="020B0606020202030204" pitchFamily="34" charset="0"/>
                        </a:rPr>
                        <a:t>MANTENIMIENTO</a:t>
                      </a:r>
                      <a:r>
                        <a:rPr lang="es-ES" sz="1800" b="1" baseline="0" dirty="0" smtClean="0">
                          <a:latin typeface="Arial Narrow" panose="020B0606020202030204" pitchFamily="34" charset="0"/>
                        </a:rPr>
                        <a:t> VEHÍCULOS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 smtClean="0">
                          <a:latin typeface="Arial Narrow" panose="020B0606020202030204" pitchFamily="34" charset="0"/>
                        </a:rPr>
                        <a:t> Mantenimiento de la camioneta Mazda PMA4011 camioneta del Gad Parroquial</a:t>
                      </a:r>
                      <a:endParaRPr lang="es-ES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500,00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410,50   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641837"/>
                  </a:ext>
                </a:extLst>
              </a:tr>
              <a:tr h="93820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7.3.06.06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HONORARIOS</a:t>
                      </a:r>
                      <a:r>
                        <a:rPr lang="es-ES" sz="1800" b="1" baseline="0" dirty="0">
                          <a:latin typeface="Arial Narrow" panose="020B0606020202030204" pitchFamily="34" charset="0"/>
                        </a:rPr>
                        <a:t> POR CONTRATOS CIVILES DE SERVICIOS </a:t>
                      </a:r>
                    </a:p>
                    <a:p>
                      <a:r>
                        <a:rPr lang="es-ES" sz="1700" baseline="0" dirty="0">
                          <a:latin typeface="Arial Narrow" panose="020B0606020202030204" pitchFamily="34" charset="0"/>
                        </a:rPr>
                        <a:t>Asesoría Contable, Jurídica, administración Infocentro</a:t>
                      </a:r>
                    </a:p>
                    <a:p>
                      <a:r>
                        <a:rPr lang="es-ES" sz="1700" baseline="0" dirty="0">
                          <a:latin typeface="Arial Narrow" panose="020B0606020202030204" pitchFamily="34" charset="0"/>
                        </a:rPr>
                        <a:t>Servicio cobro de planillas de la luz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25.852,88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18.742,52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 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10.755,39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19287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7.3.07.02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 Narrow" panose="020B0606020202030204" pitchFamily="34" charset="0"/>
                        </a:rPr>
                        <a:t>ARRENDAMIENTO Y LICENCIAS DE USO DE PAQUETES INFORMATICOS</a:t>
                      </a:r>
                    </a:p>
                    <a:p>
                      <a:r>
                        <a:rPr lang="es-ES" sz="1700" dirty="0">
                          <a:latin typeface="Arial Narrow" panose="020B0606020202030204" pitchFamily="34" charset="0"/>
                        </a:rPr>
                        <a:t>Servicios de transmisión de datos para cobro de facturas de la luz eléctrica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 smtClean="0">
                          <a:latin typeface="Arial Narrow" panose="020B0606020202030204" pitchFamily="34" charset="0"/>
                        </a:rPr>
                        <a:t>1.560,00</a:t>
                      </a:r>
                      <a:endParaRPr lang="es-ES" sz="20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b="1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sz="2000" b="0" dirty="0" smtClean="0">
                          <a:latin typeface="Arial Narrow" panose="020B0606020202030204" pitchFamily="34" charset="0"/>
                        </a:rPr>
                        <a:t>1.552.20</a:t>
                      </a:r>
                      <a:endParaRPr lang="es-ES" sz="20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594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257637"/>
              </p:ext>
            </p:extLst>
          </p:nvPr>
        </p:nvGraphicFramePr>
        <p:xfrm>
          <a:off x="271463" y="290555"/>
          <a:ext cx="11389400" cy="5154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557">
                  <a:extLst>
                    <a:ext uri="{9D8B030D-6E8A-4147-A177-3AD203B41FA5}">
                      <a16:colId xmlns="" xmlns:a16="http://schemas.microsoft.com/office/drawing/2014/main" val="783295154"/>
                    </a:ext>
                  </a:extLst>
                </a:gridCol>
                <a:gridCol w="7179398">
                  <a:extLst>
                    <a:ext uri="{9D8B030D-6E8A-4147-A177-3AD203B41FA5}">
                      <a16:colId xmlns="" xmlns:a16="http://schemas.microsoft.com/office/drawing/2014/main" val="889353348"/>
                    </a:ext>
                  </a:extLst>
                </a:gridCol>
                <a:gridCol w="1520982"/>
                <a:gridCol w="1602463">
                  <a:extLst>
                    <a:ext uri="{9D8B030D-6E8A-4147-A177-3AD203B41FA5}">
                      <a16:colId xmlns="" xmlns:a16="http://schemas.microsoft.com/office/drawing/2014/main" val="535303815"/>
                    </a:ext>
                  </a:extLst>
                </a:gridCol>
              </a:tblGrid>
              <a:tr h="452537">
                <a:tc>
                  <a:txBody>
                    <a:bodyPr/>
                    <a:lstStyle/>
                    <a:p>
                      <a:pPr algn="ctr"/>
                      <a:r>
                        <a:rPr lang="es-MX" b="1" i="0" dirty="0">
                          <a:solidFill>
                            <a:schemeClr val="tx1"/>
                          </a:solidFill>
                        </a:rPr>
                        <a:t>PARTIDA </a:t>
                      </a:r>
                      <a:endParaRPr lang="es-EC" b="1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i="0" dirty="0">
                          <a:solidFill>
                            <a:schemeClr val="tx1"/>
                          </a:solidFill>
                        </a:rPr>
                        <a:t>DENOMINACIÓN </a:t>
                      </a:r>
                      <a:endParaRPr lang="es-EC" b="1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ASIGNACIÓN</a:t>
                      </a:r>
                      <a:r>
                        <a:rPr lang="es-ES" sz="1800" b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INICIAL</a:t>
                      </a:r>
                      <a:endParaRPr lang="es-ES" sz="1800" b="1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i="0" dirty="0">
                          <a:solidFill>
                            <a:schemeClr val="tx1"/>
                          </a:solidFill>
                        </a:rPr>
                        <a:t>VALOR</a:t>
                      </a:r>
                      <a:endParaRPr lang="es-EC" b="1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762482"/>
                  </a:ext>
                </a:extLst>
              </a:tr>
              <a:tr h="653721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7.3.07.04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Arial Narrow" panose="020B0606020202030204" pitchFamily="34" charset="0"/>
                        </a:rPr>
                        <a:t>MANTENIMIENTO</a:t>
                      </a:r>
                      <a:r>
                        <a:rPr lang="es-ES" sz="1800" b="1" baseline="0" dirty="0" smtClean="0">
                          <a:latin typeface="Arial Narrow" panose="020B0606020202030204" pitchFamily="34" charset="0"/>
                        </a:rPr>
                        <a:t> Y REPARACIÓN DE EQUIPOS Y SISTEMAS</a:t>
                      </a:r>
                      <a:r>
                        <a:rPr lang="es-ES" sz="1800" b="1" dirty="0" smtClean="0">
                          <a:latin typeface="Arial Narrow" panose="020B0606020202030204" pitchFamily="34" charset="0"/>
                        </a:rPr>
                        <a:t> INFORMATICOS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700" dirty="0" smtClean="0">
                          <a:latin typeface="Arial Narrow" panose="020B0606020202030204" pitchFamily="34" charset="0"/>
                        </a:rPr>
                        <a:t>Mantenimiento de la copiadora RICOH AFICO c3300 </a:t>
                      </a:r>
                      <a:endParaRPr lang="es-ES" sz="17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1.042,36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 smtClean="0"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  1.042,36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2537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7.3.08.05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latin typeface="Arial Narrow" panose="020B0606020202030204" pitchFamily="34" charset="0"/>
                        </a:rPr>
                        <a:t>MATERIALES DE ASEO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500,00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  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315,95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1795131"/>
                  </a:ext>
                </a:extLst>
              </a:tr>
              <a:tr h="716516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7.8.01.02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Arial Narrow" panose="020B0606020202030204" pitchFamily="34" charset="0"/>
                        </a:rPr>
                        <a:t>A ENTIDADES DESCENTRALIZADAS</a:t>
                      </a:r>
                      <a:r>
                        <a:rPr lang="es-ES" sz="1800" b="1" baseline="0" dirty="0" smtClean="0">
                          <a:latin typeface="Arial Narrow" panose="020B0606020202030204" pitchFamily="34" charset="0"/>
                        </a:rPr>
                        <a:t> Y AUTÓNOMAS </a:t>
                      </a:r>
                      <a:endParaRPr lang="es-ES" sz="1800" b="1" dirty="0" smtClean="0"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400" dirty="0" smtClean="0">
                          <a:latin typeface="Arial Narrow" panose="020B0606020202030204" pitchFamily="34" charset="0"/>
                        </a:rPr>
                        <a:t>CONAGOPARA</a:t>
                      </a:r>
                      <a:r>
                        <a:rPr lang="es-ES" sz="1400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1400" dirty="0">
                          <a:latin typeface="Arial Narrow" panose="020B0606020202030204" pitchFamily="34" charset="0"/>
                        </a:rPr>
                        <a:t>NACIONAL Y CONAGOPARE PICHINCHA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5.880,01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Narrow" panose="020B0606020202030204" pitchFamily="34" charset="0"/>
                        </a:rPr>
                        <a:t>    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5.666,68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7156477"/>
                  </a:ext>
                </a:extLst>
              </a:tr>
              <a:tr h="716516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9.7.01.01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Arial Narrow" panose="020B0606020202030204" pitchFamily="34" charset="0"/>
                        </a:rPr>
                        <a:t>DE CUENTAS POR PAGAR AÑOS ANTERIORES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800" b="1" dirty="0" smtClean="0">
                          <a:latin typeface="Arial Narrow" panose="020B0606020202030204" pitchFamily="34" charset="0"/>
                        </a:rPr>
                        <a:t>Cuentas por pagar</a:t>
                      </a:r>
                      <a:r>
                        <a:rPr lang="es-ES" sz="1800" b="1" baseline="0" dirty="0" smtClean="0">
                          <a:latin typeface="Arial Narrow" panose="020B0606020202030204" pitchFamily="34" charset="0"/>
                        </a:rPr>
                        <a:t> impuestos SRI y IESS</a:t>
                      </a:r>
                      <a:endParaRPr lang="es-ES" sz="18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6.903,61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4.173,66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433411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37.260,25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latin typeface="Arial Narrow" panose="020B0606020202030204" pitchFamily="34" charset="0"/>
                        </a:rPr>
                        <a:t>44.107,11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641837"/>
                  </a:ext>
                </a:extLst>
              </a:tr>
              <a:tr h="56377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TOTAL GASTO DE INVERSIÓN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latin typeface="Arial Narrow" panose="020B0606020202030204" pitchFamily="34" charset="0"/>
                        </a:rPr>
                        <a:t>149.279,00</a:t>
                      </a:r>
                    </a:p>
                  </a:txBody>
                  <a:tcPr/>
                </a:tc>
              </a:tr>
              <a:tr h="470780">
                <a:tc>
                  <a:txBody>
                    <a:bodyPr/>
                    <a:lstStyle/>
                    <a:p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TOTAL </a:t>
                      </a:r>
                      <a:r>
                        <a:rPr lang="es-ES" b="1" dirty="0" smtClean="0"/>
                        <a:t>GASTO</a:t>
                      </a:r>
                      <a:r>
                        <a:rPr lang="es-ES" b="1" baseline="0" dirty="0" smtClean="0"/>
                        <a:t> CORRIENTE E INVERSIÓN</a:t>
                      </a:r>
                      <a:r>
                        <a:rPr lang="es-ES" b="1" dirty="0" smtClean="0"/>
                        <a:t> </a:t>
                      </a:r>
                      <a:r>
                        <a:rPr lang="es-ES" b="1" dirty="0"/>
                        <a:t>DEL G.A.D.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latin typeface="Arial Narrow" panose="020B0606020202030204" pitchFamily="34" charset="0"/>
                        </a:rPr>
                        <a:t>215.906,28</a:t>
                      </a:r>
                      <a:r>
                        <a:rPr lang="es-ES" dirty="0" smtClean="0">
                          <a:latin typeface="Arial Narrow" panose="020B0606020202030204" pitchFamily="34" charset="0"/>
                        </a:rPr>
                        <a:t> </a:t>
                      </a:r>
                      <a:endParaRPr lang="es-E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6994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 dirty="0"/>
                        <a:t>SALDO EN BANCOS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 smtClean="0">
                          <a:latin typeface="Arial Narrow" panose="020B0606020202030204" pitchFamily="34" charset="0"/>
                        </a:rPr>
                        <a:t>35.191,15</a:t>
                      </a:r>
                      <a:endParaRPr lang="es-ES" sz="20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29779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2857</TotalTime>
  <Words>991</Words>
  <Application>Microsoft Office PowerPoint</Application>
  <PresentationFormat>Panorámica</PresentationFormat>
  <Paragraphs>394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Times New Roman</vt:lpstr>
      <vt:lpstr>Tema de Office</vt:lpstr>
      <vt:lpstr>RENDICION DE CUENTAS DEL GOBIERNO PARROQUIAL DE COTOGCHOA AÑO 2021  </vt:lpstr>
      <vt:lpstr>INFORMACIÓN PRESUPUESTARIA </vt:lpstr>
      <vt:lpstr>INGRESOS DE AUTOGESTIÓN </vt:lpstr>
      <vt:lpstr>GASTOS CORRIENTES PERMANENTES </vt:lpstr>
      <vt:lpstr>GASTOS  CORRIENTES NO PERMANENTES </vt:lpstr>
      <vt:lpstr>GASTO DE INVERSIÓN POR PROYECTOS DE ACUERDO AL PLAN DE DESARROLLO Y ORDENAMIENTO TERRITORIAL DE LA PARROQUIA DE COTOGCHOA  2019 – 2023 </vt:lpstr>
      <vt:lpstr>COMPONENTE BIOFÍSICO   PROYECTO GESTIONES CAPACITACIONES AMBIENTALES Y MANTENIMIENTO DE ESPACIOS VERDES</vt:lpstr>
      <vt:lpstr>COMPONENTE SOCIOCULTURAL FORTALECIMIENTO DE LOS EVENTOS ARTISTICOS Y CULTURALES DE LA PARROQUIA</vt:lpstr>
      <vt:lpstr>COMPONENTE SOCIO CULTURAL PROYECTO DE ATENCION A PERSONAS EN ESTADO DE VULNERABILIDAD</vt:lpstr>
      <vt:lpstr>COMPONENTE ECONÓMICO PRODUCTIVO  APOYO PERMANENTE A LA POBLACION AGRICOLA DE LA PARROQUIA</vt:lpstr>
      <vt:lpstr>COMPONENTE ASENTAMIENTOS HUMANOS MANTENIMIENTO PARA EL MEJORAMIENTO DEL SISTEMA VIAL</vt:lpstr>
      <vt:lpstr>COMPONENTE POLÍTICO INSTITUCIONAL  FORTALECER LAS CAPACIDADES TECNICAS, LEGALES E INSTITUCIONALES DEL GAD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INGRESOS DEL G.A.D. PARROQUIAL DE COTOGCHOA</dc:title>
  <dc:creator>Byron Logacho</dc:creator>
  <cp:lastModifiedBy>Byron Logacho</cp:lastModifiedBy>
  <cp:revision>225</cp:revision>
  <cp:lastPrinted>2021-06-24T17:49:38Z</cp:lastPrinted>
  <dcterms:created xsi:type="dcterms:W3CDTF">2017-05-17T20:52:05Z</dcterms:created>
  <dcterms:modified xsi:type="dcterms:W3CDTF">2022-04-19T22:55:32Z</dcterms:modified>
</cp:coreProperties>
</file>